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94" r:id="rId3"/>
    <p:sldId id="288" r:id="rId4"/>
    <p:sldId id="289" r:id="rId5"/>
    <p:sldId id="274" r:id="rId6"/>
    <p:sldId id="290" r:id="rId7"/>
    <p:sldId id="291" r:id="rId8"/>
    <p:sldId id="292" r:id="rId9"/>
    <p:sldId id="293" r:id="rId10"/>
    <p:sldId id="298" r:id="rId11"/>
    <p:sldId id="297" r:id="rId12"/>
    <p:sldId id="282" r:id="rId13"/>
    <p:sldId id="283" r:id="rId14"/>
    <p:sldId id="284" r:id="rId15"/>
    <p:sldId id="287" r:id="rId16"/>
    <p:sldId id="279" r:id="rId17"/>
    <p:sldId id="266" r:id="rId18"/>
    <p:sldId id="285" r:id="rId19"/>
    <p:sldId id="268" r:id="rId20"/>
    <p:sldId id="281" r:id="rId21"/>
    <p:sldId id="270" r:id="rId22"/>
    <p:sldId id="275" r:id="rId23"/>
    <p:sldId id="272" r:id="rId24"/>
    <p:sldId id="286" r:id="rId25"/>
    <p:sldId id="277" r:id="rId26"/>
    <p:sldId id="257" r:id="rId27"/>
    <p:sldId id="256" r:id="rId28"/>
    <p:sldId id="265" r:id="rId29"/>
    <p:sldId id="276" r:id="rId30"/>
    <p:sldId id="273" r:id="rId31"/>
    <p:sldId id="271" r:id="rId32"/>
    <p:sldId id="269" r:id="rId33"/>
    <p:sldId id="264" r:id="rId34"/>
    <p:sldId id="26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78" autoAdjust="0"/>
    <p:restoredTop sz="94660"/>
  </p:normalViewPr>
  <p:slideViewPr>
    <p:cSldViewPr snapToGrid="0">
      <p:cViewPr>
        <p:scale>
          <a:sx n="100" d="100"/>
          <a:sy n="100" d="100"/>
        </p:scale>
        <p:origin x="1781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02:48:2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02:55:5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40D3-237F-74C6-9D7D-B5EC9DAD2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7284F-0297-F501-F835-C1C4401B4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E850E-B0BA-9AFE-EBFF-6F45341B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31/10/2022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C1EF-3DF2-EBF5-A698-EBA7FDC3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C28E6-1214-0032-5006-5C9A9C52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9914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5BAA-7436-6FDB-8002-345CCC9F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B212C-74E6-1D50-0E77-A28A927FC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CC640-1EFA-6AB3-C5E4-26D8FC96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31/10/2022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3F6A5-5B0F-453C-ECAA-BA2DA2EE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527E-C85E-58FF-BEB5-F7CB88CE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7119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16112-5EB0-2AD0-30BE-181074570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6EB1F-EC63-0647-1473-516991846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3FA44-D4D5-0316-1351-1269DDD1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31/10/2022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DA4FF-2BE0-BE93-9136-C4CD32C3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A1B04-84F1-239A-2B36-7FA8D5A5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54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BE8-C651-20AC-08CB-4F7DF166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3E9B-FF4B-73EE-0552-58223416A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2AD55-0763-7002-D796-5AF4B274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31/10/2022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A93A3-1DBC-4C3B-0C22-0E4A40D8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BD274-7902-9CFB-EC0D-A4900AB8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779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A296-9DBC-B126-7F3E-685E5A89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50346-3D9D-EFE0-20CB-D6025F986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643E4-E697-C101-B2C1-CFC9F95A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31/10/2022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63F30-D86F-D971-7C1A-14B3A2E77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A3E58-3ECE-FA63-96C0-CC36D541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6500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407D-2FB7-56F1-7CE7-CDF4888B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FA966-1E8D-E4C5-607C-3F1EE4C20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4441C-AF7A-5B88-E074-4C1911DB4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637A4-FC1E-858F-6D9D-79F520CF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31/10/2022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F1073-1EBA-1DD5-2D8A-35F2310E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58232-C79D-6740-BBFD-9FC8E836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3021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3791-0C97-F64E-6418-B8743565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7F7DC-93FD-0544-7A5A-2497F36FC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44BC1-0A29-5BA8-D0FB-336E38DC4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C1F28-308B-EDCA-E011-63A13D6CB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FF1FA-0172-D90F-282B-5732AAB6B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7A12-EFD7-389D-2AF4-E0C3F9CC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31/10/2022</a:t>
            </a:fld>
            <a:endParaRPr lang="en-NZ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233E00-93D8-EF55-547F-482B4A54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370C8-B7E8-82C5-F73A-AE9D7995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041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E052-45C6-2394-D2F8-903E283D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96515-AC1C-7386-4C30-D9F4069B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31/10/2022</a:t>
            </a:fld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79C15-1951-EA3B-13DD-C757AE96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5F6C-C34C-9257-9AB9-0C7E2757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8085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1C78C-B8E3-A8A7-63DC-8D8A35C2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31/10/2022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0B110-3B31-36B6-0D40-D14C60F9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8F452-A2E9-038F-F4B1-A5117FD3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1390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D21F-4AE1-C2CA-7F20-7839CA3A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506B-1FFF-7163-5D1F-4AC37585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D2100-D7AE-E807-F6C6-C7F1A54A5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37A26-C420-8CFC-25B7-F0E3E9BEE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31/10/2022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EDB9-767D-CC67-6801-7BDF70672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242C2-00FE-9668-5D86-7D20F828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4897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B745-419A-7230-2363-1A8568D6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3C8B-D0EB-31C5-F305-56317BA1A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98302-C71F-F037-0F4C-8333CF408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87F17-F906-17CB-CFC9-259BAD28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31/10/2022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C6E0B-2929-2237-901C-D58D0D4C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77C12-B64B-0789-270F-F1174DCE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907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C36E9-40D9-5764-DCB5-E0A89175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23B33-2DE1-7D90-F77F-76F1BE72D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AE9D9-4E41-92A7-AEC6-E2B4A6540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2DA02-C017-43A8-B4B3-504ECAFB589F}" type="datetimeFigureOut">
              <a:rPr lang="en-NZ" smtClean="0"/>
              <a:t>31/10/2022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F6771-E5EB-828D-8F65-CEFDCF8C9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F91C3-03CD-6CEB-940D-6BEBC2141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4128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28.svg"/><Relationship Id="rId12" Type="http://schemas.openxmlformats.org/officeDocument/2006/relationships/image" Target="../media/image2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31.svg"/><Relationship Id="rId4" Type="http://schemas.openxmlformats.org/officeDocument/2006/relationships/image" Target="../media/image19.png"/><Relationship Id="rId9" Type="http://schemas.openxmlformats.org/officeDocument/2006/relationships/image" Target="../media/image30.png"/><Relationship Id="rId1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1.svg"/><Relationship Id="rId7" Type="http://schemas.openxmlformats.org/officeDocument/2006/relationships/image" Target="../media/image2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hdphoto" Target="../media/hdphoto1.wdp"/><Relationship Id="rId5" Type="http://schemas.openxmlformats.org/officeDocument/2006/relationships/image" Target="../media/image20.svg"/><Relationship Id="rId10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microsoft.com/office/2007/relationships/hdphoto" Target="../media/hdphoto1.wdp"/><Relationship Id="rId5" Type="http://schemas.openxmlformats.org/officeDocument/2006/relationships/image" Target="../media/image19.png"/><Relationship Id="rId10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1.svg"/><Relationship Id="rId7" Type="http://schemas.openxmlformats.org/officeDocument/2006/relationships/image" Target="../media/image35.png"/><Relationship Id="rId12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svg"/><Relationship Id="rId10" Type="http://schemas.openxmlformats.org/officeDocument/2006/relationships/image" Target="../media/image36.png"/><Relationship Id="rId4" Type="http://schemas.openxmlformats.org/officeDocument/2006/relationships/image" Target="../media/image27.png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6.png"/><Relationship Id="rId7" Type="http://schemas.openxmlformats.org/officeDocument/2006/relationships/image" Target="../media/image28.svg"/><Relationship Id="rId12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31.svg"/><Relationship Id="rId10" Type="http://schemas.openxmlformats.org/officeDocument/2006/relationships/image" Target="../media/image22.svg"/><Relationship Id="rId4" Type="http://schemas.openxmlformats.org/officeDocument/2006/relationships/image" Target="../media/image30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1.svg"/><Relationship Id="rId7" Type="http://schemas.openxmlformats.org/officeDocument/2006/relationships/image" Target="../media/image2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hdphoto" Target="../media/hdphoto1.wdp"/><Relationship Id="rId5" Type="http://schemas.openxmlformats.org/officeDocument/2006/relationships/image" Target="../media/image20.svg"/><Relationship Id="rId10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1.svg"/><Relationship Id="rId7" Type="http://schemas.openxmlformats.org/officeDocument/2006/relationships/image" Target="../media/image28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hdphoto" Target="../media/hdphoto1.wdp"/><Relationship Id="rId5" Type="http://schemas.openxmlformats.org/officeDocument/2006/relationships/image" Target="../media/image20.svg"/><Relationship Id="rId10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31.svg"/><Relationship Id="rId7" Type="http://schemas.openxmlformats.org/officeDocument/2006/relationships/image" Target="../media/image21.png"/><Relationship Id="rId12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svg"/><Relationship Id="rId10" Type="http://schemas.openxmlformats.org/officeDocument/2006/relationships/image" Target="../media/image36.png"/><Relationship Id="rId4" Type="http://schemas.openxmlformats.org/officeDocument/2006/relationships/image" Target="../media/image27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31.svg"/><Relationship Id="rId7" Type="http://schemas.openxmlformats.org/officeDocument/2006/relationships/image" Target="../media/image21.png"/><Relationship Id="rId12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svg"/><Relationship Id="rId10" Type="http://schemas.openxmlformats.org/officeDocument/2006/relationships/image" Target="../media/image36.png"/><Relationship Id="rId4" Type="http://schemas.openxmlformats.org/officeDocument/2006/relationships/image" Target="../media/image27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28.svg"/><Relationship Id="rId12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43.png"/><Relationship Id="rId5" Type="http://schemas.openxmlformats.org/officeDocument/2006/relationships/image" Target="../media/image31.svg"/><Relationship Id="rId10" Type="http://schemas.openxmlformats.org/officeDocument/2006/relationships/image" Target="../media/image29.png"/><Relationship Id="rId4" Type="http://schemas.openxmlformats.org/officeDocument/2006/relationships/image" Target="../media/image30.png"/><Relationship Id="rId9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1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1.xml"/><Relationship Id="rId22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Map&#10;&#10;Description automatically generated">
            <a:extLst>
              <a:ext uri="{FF2B5EF4-FFF2-40B4-BE49-F238E27FC236}">
                <a16:creationId xmlns:a16="http://schemas.microsoft.com/office/drawing/2014/main" id="{525CA864-3502-01BE-83AD-28BB40041E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5" r="50000"/>
          <a:stretch/>
        </p:blipFill>
        <p:spPr>
          <a:xfrm>
            <a:off x="2092041" y="1796349"/>
            <a:ext cx="1014900" cy="1440000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CBE4BAC-B7D9-D0C1-BD9C-7E8F99326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73"/>
          <a:stretch/>
        </p:blipFill>
        <p:spPr>
          <a:xfrm>
            <a:off x="2092041" y="225832"/>
            <a:ext cx="1021077" cy="1440000"/>
          </a:xfrm>
          <a:prstGeom prst="rect">
            <a:avLst/>
          </a:prstGeom>
        </p:spPr>
      </p:pic>
      <p:pic>
        <p:nvPicPr>
          <p:cNvPr id="52" name="Picture 51" descr="Map&#10;&#10;Description automatically generated">
            <a:extLst>
              <a:ext uri="{FF2B5EF4-FFF2-40B4-BE49-F238E27FC236}">
                <a16:creationId xmlns:a16="http://schemas.microsoft.com/office/drawing/2014/main" id="{A3CB37B5-4C39-5C6C-EFCE-AB997DC910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5320"/>
          <a:stretch/>
        </p:blipFill>
        <p:spPr>
          <a:xfrm>
            <a:off x="2036030" y="3422062"/>
            <a:ext cx="1006969" cy="14400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B180006-24F9-C4FE-1DEB-363CCE9D1BA4}"/>
              </a:ext>
            </a:extLst>
          </p:cNvPr>
          <p:cNvGrpSpPr/>
          <p:nvPr/>
        </p:nvGrpSpPr>
        <p:grpSpPr>
          <a:xfrm>
            <a:off x="4888152" y="91440"/>
            <a:ext cx="6869510" cy="6526456"/>
            <a:chOff x="7659495" y="3006850"/>
            <a:chExt cx="3443345" cy="3511986"/>
          </a:xfrm>
        </p:grpSpPr>
        <p:pic>
          <p:nvPicPr>
            <p:cNvPr id="1030" name="Picture 6" descr="Bat Halloween Silhouette Clip Art - Cartoon Halloween Bats, HD Png Download  , Transparent Png Image - PNGitem">
              <a:extLst>
                <a:ext uri="{FF2B5EF4-FFF2-40B4-BE49-F238E27FC236}">
                  <a16:creationId xmlns:a16="http://schemas.microsoft.com/office/drawing/2014/main" id="{F4D89A4B-28FF-EFCA-DDC2-51DE71DE9D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6792" y="3006850"/>
              <a:ext cx="686954" cy="696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ree Black And White Pig Clipart, Download Free Black And White Pig Clipart  png images, Free ClipArts on Clipart Library">
              <a:extLst>
                <a:ext uri="{FF2B5EF4-FFF2-40B4-BE49-F238E27FC236}">
                  <a16:creationId xmlns:a16="http://schemas.microsoft.com/office/drawing/2014/main" id="{526E97F1-53EB-662F-2A48-20E0DC5412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8753" y="4293984"/>
              <a:ext cx="601348" cy="300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Free Person Black And White Clipart, Download Free Person Black And White  Clipart png images, Free ClipArts on Clipart Library">
              <a:extLst>
                <a:ext uri="{FF2B5EF4-FFF2-40B4-BE49-F238E27FC236}">
                  <a16:creationId xmlns:a16="http://schemas.microsoft.com/office/drawing/2014/main" id="{73E9CA86-C893-6BA7-E2A7-051A7C46E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8052" y="3129972"/>
              <a:ext cx="233356" cy="601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668 Pangolin Illustrations &amp; Clip Art - iStock">
              <a:extLst>
                <a:ext uri="{FF2B5EF4-FFF2-40B4-BE49-F238E27FC236}">
                  <a16:creationId xmlns:a16="http://schemas.microsoft.com/office/drawing/2014/main" id="{EAD9967C-CD77-E80A-FCC5-D5D35BC6C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2714" y="5006180"/>
              <a:ext cx="660740" cy="439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2" descr="Free Person Black And White Clipart, Download Free Person Black And White  Clipart png images, Free ClipArts on Clipart Library">
              <a:extLst>
                <a:ext uri="{FF2B5EF4-FFF2-40B4-BE49-F238E27FC236}">
                  <a16:creationId xmlns:a16="http://schemas.microsoft.com/office/drawing/2014/main" id="{7C4DDDD1-B124-3526-AD16-38C5B6C68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7510" y="4057104"/>
              <a:ext cx="237400" cy="612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Bat Halloween Silhouette Clip Art - Cartoon Halloween Bats, HD Png Download  , Transparent Png Image - PNGitem">
              <a:extLst>
                <a:ext uri="{FF2B5EF4-FFF2-40B4-BE49-F238E27FC236}">
                  <a16:creationId xmlns:a16="http://schemas.microsoft.com/office/drawing/2014/main" id="{99A24C3C-A9E2-34F0-ECC7-61F500D47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389" y="3928715"/>
              <a:ext cx="686954" cy="696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Bat Halloween Silhouette Clip Art - Cartoon Halloween Bats, HD Png Download  , Transparent Png Image - PNGitem">
              <a:extLst>
                <a:ext uri="{FF2B5EF4-FFF2-40B4-BE49-F238E27FC236}">
                  <a16:creationId xmlns:a16="http://schemas.microsoft.com/office/drawing/2014/main" id="{55FF0532-A4DA-80A2-9125-9A7A174D2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496" y="4833566"/>
              <a:ext cx="686954" cy="696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Free Person Black And White Clipart, Download Free Person Black And White  Clipart png images, Free ClipArts on Clipart Library">
              <a:extLst>
                <a:ext uri="{FF2B5EF4-FFF2-40B4-BE49-F238E27FC236}">
                  <a16:creationId xmlns:a16="http://schemas.microsoft.com/office/drawing/2014/main" id="{215E2221-184D-B38A-D927-56764D487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7511" y="4877023"/>
              <a:ext cx="237399" cy="61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Free Black And White Pig Clipart, Download Free Black And White Pig Clipart  png images, Free ClipArts on Clipart Library">
              <a:extLst>
                <a:ext uri="{FF2B5EF4-FFF2-40B4-BE49-F238E27FC236}">
                  <a16:creationId xmlns:a16="http://schemas.microsoft.com/office/drawing/2014/main" id="{080B48D4-7127-5360-6018-089BF794A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8581" y="6103620"/>
              <a:ext cx="601348" cy="300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Free Person Black And White Clipart, Download Free Person Black And White  Clipart png images, Free ClipArts on Clipart Library">
              <a:extLst>
                <a:ext uri="{FF2B5EF4-FFF2-40B4-BE49-F238E27FC236}">
                  <a16:creationId xmlns:a16="http://schemas.microsoft.com/office/drawing/2014/main" id="{6D36EF81-D1C0-73B5-7AFB-316FA95A5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5441" y="5906686"/>
              <a:ext cx="237399" cy="61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6A66E4A-C9F2-C0C1-1BEA-8CF67B592051}"/>
                </a:ext>
              </a:extLst>
            </p:cNvPr>
            <p:cNvCxnSpPr>
              <a:cxnSpLocks/>
            </p:cNvCxnSpPr>
            <p:nvPr/>
          </p:nvCxnSpPr>
          <p:spPr>
            <a:xfrm>
              <a:off x="8394081" y="3437120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1DF5B4-1FA6-2061-C37E-51A5A59CE91C}"/>
                </a:ext>
              </a:extLst>
            </p:cNvPr>
            <p:cNvCxnSpPr>
              <a:cxnSpLocks/>
            </p:cNvCxnSpPr>
            <p:nvPr/>
          </p:nvCxnSpPr>
          <p:spPr>
            <a:xfrm>
              <a:off x="8380120" y="4432316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43C282C-B57F-BB46-B2B4-0AF8453F93CB}"/>
                </a:ext>
              </a:extLst>
            </p:cNvPr>
            <p:cNvCxnSpPr>
              <a:cxnSpLocks/>
            </p:cNvCxnSpPr>
            <p:nvPr/>
          </p:nvCxnSpPr>
          <p:spPr>
            <a:xfrm>
              <a:off x="9404489" y="4418188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C5D1E34-1A71-0C7D-58B4-4E9CD9382AF9}"/>
                </a:ext>
              </a:extLst>
            </p:cNvPr>
            <p:cNvCxnSpPr>
              <a:cxnSpLocks/>
            </p:cNvCxnSpPr>
            <p:nvPr/>
          </p:nvCxnSpPr>
          <p:spPr>
            <a:xfrm>
              <a:off x="8380119" y="5203464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C2C8D17-6D73-D5DC-DD4C-ACBCE0490790}"/>
                </a:ext>
              </a:extLst>
            </p:cNvPr>
            <p:cNvCxnSpPr>
              <a:cxnSpLocks/>
            </p:cNvCxnSpPr>
            <p:nvPr/>
          </p:nvCxnSpPr>
          <p:spPr>
            <a:xfrm>
              <a:off x="9404489" y="5235404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14" descr="668 Pangolin Illustrations &amp; Clip Art - iStock">
              <a:extLst>
                <a:ext uri="{FF2B5EF4-FFF2-40B4-BE49-F238E27FC236}">
                  <a16:creationId xmlns:a16="http://schemas.microsoft.com/office/drawing/2014/main" id="{E6371D23-B0F9-727B-DFC4-9690D0465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2713" y="5986321"/>
              <a:ext cx="660740" cy="439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Bat Halloween Silhouette Clip Art - Cartoon Halloween Bats, HD Png Download  , Transparent Png Image - PNGitem">
              <a:extLst>
                <a:ext uri="{FF2B5EF4-FFF2-40B4-BE49-F238E27FC236}">
                  <a16:creationId xmlns:a16="http://schemas.microsoft.com/office/drawing/2014/main" id="{48B66D6A-E1B1-32FB-4F1C-9D38B79B0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495" y="5813707"/>
              <a:ext cx="686954" cy="696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B8C1B1A-B301-032B-9E79-24623C058691}"/>
                </a:ext>
              </a:extLst>
            </p:cNvPr>
            <p:cNvCxnSpPr>
              <a:cxnSpLocks/>
            </p:cNvCxnSpPr>
            <p:nvPr/>
          </p:nvCxnSpPr>
          <p:spPr>
            <a:xfrm>
              <a:off x="8380118" y="6183605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457766F-B66E-AB44-C5DB-16450542E066}"/>
                </a:ext>
              </a:extLst>
            </p:cNvPr>
            <p:cNvCxnSpPr>
              <a:cxnSpLocks/>
            </p:cNvCxnSpPr>
            <p:nvPr/>
          </p:nvCxnSpPr>
          <p:spPr>
            <a:xfrm>
              <a:off x="9404488" y="6215545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4CE943E-954F-DB19-3B50-D63B35F61607}"/>
                </a:ext>
              </a:extLst>
            </p:cNvPr>
            <p:cNvCxnSpPr>
              <a:cxnSpLocks/>
            </p:cNvCxnSpPr>
            <p:nvPr/>
          </p:nvCxnSpPr>
          <p:spPr>
            <a:xfrm>
              <a:off x="10419929" y="6227538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932E690-8AD4-5458-88B0-7704497E4760}"/>
                </a:ext>
              </a:extLst>
            </p:cNvPr>
            <p:cNvSpPr txBox="1"/>
            <p:nvPr/>
          </p:nvSpPr>
          <p:spPr>
            <a:xfrm>
              <a:off x="9226162" y="4108748"/>
              <a:ext cx="401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dirty="0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AB0F56-B43A-D001-AA01-B83909CE0545}"/>
                </a:ext>
              </a:extLst>
            </p:cNvPr>
            <p:cNvSpPr txBox="1"/>
            <p:nvPr/>
          </p:nvSpPr>
          <p:spPr>
            <a:xfrm>
              <a:off x="10265745" y="5906686"/>
              <a:ext cx="401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dirty="0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</a:p>
          </p:txBody>
        </p:sp>
      </p:grpSp>
      <p:pic>
        <p:nvPicPr>
          <p:cNvPr id="54" name="Picture 53" descr="Map&#10;&#10;Description automatically generated">
            <a:extLst>
              <a:ext uri="{FF2B5EF4-FFF2-40B4-BE49-F238E27FC236}">
                <a16:creationId xmlns:a16="http://schemas.microsoft.com/office/drawing/2014/main" id="{277E7667-F795-95F3-10B1-843FD249F8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14"/>
          <a:stretch/>
        </p:blipFill>
        <p:spPr>
          <a:xfrm>
            <a:off x="2022490" y="5123097"/>
            <a:ext cx="1015343" cy="1440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D4399B2-435B-4AFF-68FA-703274FAD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7242" y="109724"/>
            <a:ext cx="1602218" cy="169515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13638B2-9E53-2BD1-A980-F6BFBA15D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9678" y="1752343"/>
            <a:ext cx="1361052" cy="1440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40DAEC9-BF74-F72B-45D3-B3896C4341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3409" y="3417817"/>
            <a:ext cx="1361052" cy="1440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318A161-CE01-EE22-3B05-A599C888AB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8802" y="5090911"/>
            <a:ext cx="136105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9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2F62A1-94C2-BB3B-ACB2-2C69A700F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4" b="4825"/>
          <a:stretch/>
        </p:blipFill>
        <p:spPr>
          <a:xfrm>
            <a:off x="4218832" y="2888276"/>
            <a:ext cx="1591370" cy="1247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B3868B-3571-E57C-4FD7-EE7102B67A48}"/>
              </a:ext>
            </a:extLst>
          </p:cNvPr>
          <p:cNvSpPr txBox="1"/>
          <p:nvPr/>
        </p:nvSpPr>
        <p:spPr>
          <a:xfrm rot="16200000">
            <a:off x="3286609" y="3441639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A02D8-1AED-32BB-D405-28134F6C7EDF}"/>
              </a:ext>
            </a:extLst>
          </p:cNvPr>
          <p:cNvSpPr txBox="1"/>
          <p:nvPr/>
        </p:nvSpPr>
        <p:spPr>
          <a:xfrm>
            <a:off x="4055409" y="4187274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9768D-3E51-7D54-BDB6-811511106076}"/>
              </a:ext>
            </a:extLst>
          </p:cNvPr>
          <p:cNvSpPr txBox="1"/>
          <p:nvPr/>
        </p:nvSpPr>
        <p:spPr>
          <a:xfrm>
            <a:off x="5086950" y="29287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12</a:t>
            </a:r>
            <a:endParaRPr lang="en-NZ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FF0B5F-F68E-A1CE-6489-3BCA4DFE899A}"/>
              </a:ext>
            </a:extLst>
          </p:cNvPr>
          <p:cNvSpPr txBox="1"/>
          <p:nvPr/>
        </p:nvSpPr>
        <p:spPr>
          <a:xfrm>
            <a:off x="5099142" y="368289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10</a:t>
            </a:r>
            <a:endParaRPr lang="en-NZ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656DCE-5334-A863-A7F9-2A09921AEEFF}"/>
              </a:ext>
            </a:extLst>
          </p:cNvPr>
          <p:cNvSpPr txBox="1"/>
          <p:nvPr/>
        </p:nvSpPr>
        <p:spPr>
          <a:xfrm>
            <a:off x="4261338" y="36889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  <a:endParaRPr lang="en-N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9FA5EA-CF28-7E83-FC2F-F876E5308A76}"/>
              </a:ext>
            </a:extLst>
          </p:cNvPr>
          <p:cNvSpPr txBox="1"/>
          <p:nvPr/>
        </p:nvSpPr>
        <p:spPr>
          <a:xfrm>
            <a:off x="4767603" y="3637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</a:t>
            </a:r>
            <a:endParaRPr lang="en-NZ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B7FDE-63ED-F26F-C46A-58FF2AC4B6E8}"/>
              </a:ext>
            </a:extLst>
          </p:cNvPr>
          <p:cNvSpPr txBox="1"/>
          <p:nvPr/>
        </p:nvSpPr>
        <p:spPr>
          <a:xfrm>
            <a:off x="4348701" y="33171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  <a:endParaRPr lang="en-NZ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3DBD97-15A2-735A-FAE0-5EDFC0ECEF79}"/>
              </a:ext>
            </a:extLst>
          </p:cNvPr>
          <p:cNvSpPr txBox="1"/>
          <p:nvPr/>
        </p:nvSpPr>
        <p:spPr>
          <a:xfrm>
            <a:off x="4813622" y="29746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9</a:t>
            </a:r>
            <a:endParaRPr lang="en-NZ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1D551E-C3BF-66A9-D909-876AD39666FA}"/>
              </a:ext>
            </a:extLst>
          </p:cNvPr>
          <p:cNvSpPr txBox="1"/>
          <p:nvPr/>
        </p:nvSpPr>
        <p:spPr>
          <a:xfrm>
            <a:off x="4785264" y="32943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8</a:t>
            </a:r>
            <a:endParaRPr lang="en-NZ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5CD077-4830-8854-0537-CC2EAEA4C93E}"/>
              </a:ext>
            </a:extLst>
          </p:cNvPr>
          <p:cNvSpPr txBox="1"/>
          <p:nvPr/>
        </p:nvSpPr>
        <p:spPr>
          <a:xfrm>
            <a:off x="5099142" y="3277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11</a:t>
            </a:r>
            <a:endParaRPr lang="en-NZ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C9E669-142C-0FE3-C975-BB2BFACBA25F}"/>
              </a:ext>
            </a:extLst>
          </p:cNvPr>
          <p:cNvSpPr txBox="1"/>
          <p:nvPr/>
        </p:nvSpPr>
        <p:spPr>
          <a:xfrm>
            <a:off x="4319046" y="2945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6229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2098-8A75-94E9-B87D-B315C7AD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A682EC1-ADD9-E840-C09C-0314F536F3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577D3D-5C8A-1DAB-60B0-2580AE91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394" y="0"/>
            <a:ext cx="848521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D3938D-B5EC-6FF2-0022-A123C0BDEF21}"/>
              </a:ext>
            </a:extLst>
          </p:cNvPr>
          <p:cNvSpPr txBox="1"/>
          <p:nvPr/>
        </p:nvSpPr>
        <p:spPr>
          <a:xfrm>
            <a:off x="2109216" y="262128"/>
            <a:ext cx="13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26 red areas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04EF0-795F-F7EA-2BF4-E1893FA018A1}"/>
              </a:ext>
            </a:extLst>
          </p:cNvPr>
          <p:cNvSpPr txBox="1"/>
          <p:nvPr/>
        </p:nvSpPr>
        <p:spPr>
          <a:xfrm>
            <a:off x="6333744" y="334010"/>
            <a:ext cx="13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78 red areas</a:t>
            </a:r>
            <a:endParaRPr lang="en-N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47529-DCEA-B3BD-11C9-A330EA79623F}"/>
              </a:ext>
            </a:extLst>
          </p:cNvPr>
          <p:cNvSpPr txBox="1"/>
          <p:nvPr/>
        </p:nvSpPr>
        <p:spPr>
          <a:xfrm>
            <a:off x="2188464" y="3805055"/>
            <a:ext cx="145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236 red areas</a:t>
            </a:r>
            <a:endParaRPr lang="en-N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1A52F-D335-F0A6-F3A6-9493A8AA1876}"/>
              </a:ext>
            </a:extLst>
          </p:cNvPr>
          <p:cNvSpPr txBox="1"/>
          <p:nvPr/>
        </p:nvSpPr>
        <p:spPr>
          <a:xfrm>
            <a:off x="6515429" y="3805055"/>
            <a:ext cx="13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59 red areas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41651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98CF94-892B-C635-EDC8-87B7E3D5FC8F}"/>
              </a:ext>
            </a:extLst>
          </p:cNvPr>
          <p:cNvSpPr txBox="1"/>
          <p:nvPr/>
        </p:nvSpPr>
        <p:spPr>
          <a:xfrm>
            <a:off x="908304" y="524256"/>
            <a:ext cx="100035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Changes on what is the mammal layer: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Previously: all mammals (deleted)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Now: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mammals minus bat hosts (mmb)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Inclusion of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bovidae livestock (buffalo+sheep+goat+cattle)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comparison with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present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the main text and the other in the supplements.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E822D230-0A9E-06A7-BFB3-1684E953F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7" t="23207" r="19500" b="51226"/>
          <a:stretch/>
        </p:blipFill>
        <p:spPr>
          <a:xfrm>
            <a:off x="6096000" y="2464911"/>
            <a:ext cx="3524075" cy="4323655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A3D54774-17A8-7642-322E-EDEE9EBC0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3" t="23111" r="19547" b="52000"/>
          <a:stretch/>
        </p:blipFill>
        <p:spPr>
          <a:xfrm>
            <a:off x="2046144" y="2464911"/>
            <a:ext cx="3524075" cy="4144291"/>
          </a:xfrm>
          <a:prstGeom prst="rect">
            <a:avLst/>
          </a:prstGeom>
        </p:spPr>
      </p:pic>
      <p:pic>
        <p:nvPicPr>
          <p:cNvPr id="4" name="Graphic 3" descr="Cow with solid fill">
            <a:extLst>
              <a:ext uri="{FF2B5EF4-FFF2-40B4-BE49-F238E27FC236}">
                <a16:creationId xmlns:a16="http://schemas.microsoft.com/office/drawing/2014/main" id="{AB6DF78B-4B6C-A855-7B52-1B7EE15BD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4635" y="2522933"/>
            <a:ext cx="515016" cy="515016"/>
          </a:xfrm>
          <a:prstGeom prst="rect">
            <a:avLst/>
          </a:prstGeom>
        </p:spPr>
      </p:pic>
      <p:pic>
        <p:nvPicPr>
          <p:cNvPr id="6" name="Graphic 5" descr="Bull with solid fill">
            <a:extLst>
              <a:ext uri="{FF2B5EF4-FFF2-40B4-BE49-F238E27FC236}">
                <a16:creationId xmlns:a16="http://schemas.microsoft.com/office/drawing/2014/main" id="{0DD1B580-F9E8-A8B8-BD04-FE2B23071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7829" y="251152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60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4BC6-1156-6760-9CC8-A2256B09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Summing buffalo+cattle+goats+sheep makes the hotspots less intense, by spatially evenning out their value. This may be even more realistic for hazard?</a:t>
            </a:r>
            <a:br>
              <a:rPr lang="pt-BR" sz="2800" dirty="0"/>
            </a:br>
            <a:endParaRPr lang="en-NZ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FF60-B59B-79E1-1A61-D6F4C28F1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&gt; max(</a:t>
            </a:r>
            <a:r>
              <a:rPr lang="en-NZ" dirty="0" err="1"/>
              <a:t>p$cattle_gilbert</a:t>
            </a:r>
            <a:r>
              <a:rPr lang="en-NZ" dirty="0"/>
              <a:t>)</a:t>
            </a:r>
          </a:p>
          <a:p>
            <a:r>
              <a:rPr lang="en-NZ" dirty="0"/>
              <a:t>[1] 68677.8</a:t>
            </a:r>
          </a:p>
          <a:p>
            <a:r>
              <a:rPr lang="en-NZ" dirty="0"/>
              <a:t>&gt; max(</a:t>
            </a:r>
            <a:r>
              <a:rPr lang="en-NZ" dirty="0" err="1"/>
              <a:t>p$buffalo_cattle_goat_sheep</a:t>
            </a:r>
            <a:r>
              <a:rPr lang="en-NZ" dirty="0"/>
              <a:t>)</a:t>
            </a:r>
          </a:p>
          <a:p>
            <a:r>
              <a:rPr lang="en-NZ" dirty="0"/>
              <a:t>[1] 104970.1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A3D9271-3B8D-7AC7-FE5F-A0186DDB42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71555-03D0-3A4D-D701-9D8C4E2F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804" y="1528445"/>
            <a:ext cx="4273296" cy="4264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2CA08A-8D6F-B851-522D-C3D7F20097F2}"/>
              </a:ext>
            </a:extLst>
          </p:cNvPr>
          <p:cNvSpPr txBox="1"/>
          <p:nvPr/>
        </p:nvSpPr>
        <p:spPr>
          <a:xfrm rot="16200000">
            <a:off x="3946898" y="17431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 err="1"/>
              <a:t>buffalo_cattle_goat_sheep</a:t>
            </a:r>
            <a:endParaRPr lang="en-NZ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B8C9D-8B84-9FB9-2C48-7543295F2847}"/>
              </a:ext>
            </a:extLst>
          </p:cNvPr>
          <p:cNvSpPr txBox="1"/>
          <p:nvPr/>
        </p:nvSpPr>
        <p:spPr>
          <a:xfrm>
            <a:off x="9067800" y="56789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cattle</a:t>
            </a:r>
          </a:p>
        </p:txBody>
      </p:sp>
    </p:spTree>
    <p:extLst>
      <p:ext uri="{BB962C8B-B14F-4D97-AF65-F5344CB8AC3E}">
        <p14:creationId xmlns:p14="http://schemas.microsoft.com/office/powerpoint/2010/main" val="285016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98CF94-892B-C635-EDC8-87B7E3D5FC8F}"/>
              </a:ext>
            </a:extLst>
          </p:cNvPr>
          <p:cNvSpPr txBox="1"/>
          <p:nvPr/>
        </p:nvSpPr>
        <p:spPr>
          <a:xfrm>
            <a:off x="719328" y="518160"/>
            <a:ext cx="1000353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Changes on what is the mammal layer: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Previously: all mammals (deleted)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Now: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mammals minus bat hosts (mmb)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Inclusion of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bovidae livestock (buffalo+sheep+goat+cattle)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comparison with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present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the main text and the other in the supplements.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Changes in scenario 2: tests with 4 scenarios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cattle: 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all bovidae: 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stay: nested with scenario 1. ‘It is the reality’, as every layer is out there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delete: it pushes away from checking differences with scenario one. 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no bat hosts cattle: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no bat hosts all bovidae: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stay: Because it is not nested with scenario 1, we can see differences better (‘bat host’ excess  can be approximated to bigger risks, or a model focused on SARS-like covs in scenario 1, while scenario 2 is general risk of zoonotic infectious diseases)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delete: -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895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AAE3C-7E65-C0C6-B41A-42EA83A98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E10F1-3E98-89A4-107D-A8C0D109B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1) </a:t>
            </a:r>
            <a:r>
              <a:rPr lang="en-NZ" sz="1800" dirty="0" err="1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landuse</a:t>
            </a:r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+ &amp; people &amp; bats;   [direct transmission]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2) </a:t>
            </a:r>
            <a:r>
              <a:rPr lang="en-NZ" sz="1800" dirty="0" err="1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landuse</a:t>
            </a:r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+ &amp; people &amp; bats;  + livestock [livestock intermediate host]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3) </a:t>
            </a:r>
            <a:r>
              <a:rPr lang="en-NZ" sz="1800" dirty="0" err="1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landuse</a:t>
            </a:r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+ &amp; people &amp; bats;  + wild mammals [wild mammal intermediate hosts]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4) </a:t>
            </a:r>
            <a:r>
              <a:rPr lang="en-NZ" sz="1800" dirty="0" err="1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landuse</a:t>
            </a:r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+ &amp; people &amp; bats;  + livestock + wild mammals [wild mammal &amp; livestock intermediate hosts]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22920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E288B0F-818D-FC57-4F4C-95ECA8B3C4AF}"/>
              </a:ext>
            </a:extLst>
          </p:cNvPr>
          <p:cNvGrpSpPr/>
          <p:nvPr/>
        </p:nvGrpSpPr>
        <p:grpSpPr>
          <a:xfrm>
            <a:off x="2922101" y="604637"/>
            <a:ext cx="8412955" cy="6057381"/>
            <a:chOff x="2922101" y="604637"/>
            <a:chExt cx="8412955" cy="60573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C7781D1-9068-2930-A901-F5B889980662}"/>
                </a:ext>
              </a:extLst>
            </p:cNvPr>
            <p:cNvGrpSpPr/>
            <p:nvPr/>
          </p:nvGrpSpPr>
          <p:grpSpPr>
            <a:xfrm>
              <a:off x="2922101" y="1037230"/>
              <a:ext cx="5908333" cy="5624788"/>
              <a:chOff x="2922101" y="1037230"/>
              <a:chExt cx="5908333" cy="5624788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E561622F-4538-5E4A-1ADE-DBD9C0886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682" b="30269"/>
              <a:stretch/>
            </p:blipFill>
            <p:spPr bwMode="auto">
              <a:xfrm>
                <a:off x="3024259" y="1037230"/>
                <a:ext cx="5734050" cy="2531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702C178-9384-4955-4CF9-0F675FD14A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071" t="31374" b="28722"/>
              <a:stretch/>
            </p:blipFill>
            <p:spPr bwMode="auto">
              <a:xfrm>
                <a:off x="2922101" y="4377748"/>
                <a:ext cx="2805610" cy="2284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6">
                <a:extLst>
                  <a:ext uri="{FF2B5EF4-FFF2-40B4-BE49-F238E27FC236}">
                    <a16:creationId xmlns:a16="http://schemas.microsoft.com/office/drawing/2014/main" id="{964803F8-C0D7-141D-F85A-E4CA4EF42E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374" r="48175" b="28722"/>
              <a:stretch/>
            </p:blipFill>
            <p:spPr bwMode="auto">
              <a:xfrm>
                <a:off x="5858776" y="4377748"/>
                <a:ext cx="2971658" cy="2284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Graphic 6" descr="Cow with solid fill">
              <a:extLst>
                <a:ext uri="{FF2B5EF4-FFF2-40B4-BE49-F238E27FC236}">
                  <a16:creationId xmlns:a16="http://schemas.microsoft.com/office/drawing/2014/main" id="{D8C759BB-26F7-D833-9314-7F9B34E18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30051" y="936226"/>
              <a:ext cx="515016" cy="515016"/>
            </a:xfrm>
            <a:prstGeom prst="rect">
              <a:avLst/>
            </a:prstGeom>
          </p:spPr>
        </p:pic>
        <p:pic>
          <p:nvPicPr>
            <p:cNvPr id="8" name="Graphic 7" descr="Pig with solid fill">
              <a:extLst>
                <a:ext uri="{FF2B5EF4-FFF2-40B4-BE49-F238E27FC236}">
                  <a16:creationId xmlns:a16="http://schemas.microsoft.com/office/drawing/2014/main" id="{7315FB60-3280-E63D-A9F3-1DA583F1A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23298" y="934096"/>
              <a:ext cx="605877" cy="6058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19930EA-46FF-E637-CADB-538A35B25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096000" y="1066271"/>
              <a:ext cx="605877" cy="346798"/>
            </a:xfrm>
            <a:prstGeom prst="rect">
              <a:avLst/>
            </a:prstGeom>
          </p:spPr>
        </p:pic>
        <p:pic>
          <p:nvPicPr>
            <p:cNvPr id="13" name="Graphic 12" descr="Bats with solid fill">
              <a:extLst>
                <a:ext uri="{FF2B5EF4-FFF2-40B4-BE49-F238E27FC236}">
                  <a16:creationId xmlns:a16="http://schemas.microsoft.com/office/drawing/2014/main" id="{CCCEE042-A427-B5D8-B597-A232A9CA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88944" y="879940"/>
              <a:ext cx="603748" cy="603748"/>
            </a:xfrm>
            <a:prstGeom prst="rect">
              <a:avLst/>
            </a:prstGeom>
          </p:spPr>
        </p:pic>
        <p:pic>
          <p:nvPicPr>
            <p:cNvPr id="14" name="Graphic 13" descr="Pig with solid fill">
              <a:extLst>
                <a:ext uri="{FF2B5EF4-FFF2-40B4-BE49-F238E27FC236}">
                  <a16:creationId xmlns:a16="http://schemas.microsoft.com/office/drawing/2014/main" id="{A8E3027F-7561-5434-AF45-E7D6CA00A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52659" y="3798057"/>
              <a:ext cx="605877" cy="60587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2250F44-8BFB-543C-9699-75B0EC509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225361" y="3930232"/>
              <a:ext cx="605877" cy="346798"/>
            </a:xfrm>
            <a:prstGeom prst="rect">
              <a:avLst/>
            </a:prstGeom>
          </p:spPr>
        </p:pic>
        <p:pic>
          <p:nvPicPr>
            <p:cNvPr id="19" name="Graphic 18" descr="Bats with solid fill">
              <a:extLst>
                <a:ext uri="{FF2B5EF4-FFF2-40B4-BE49-F238E27FC236}">
                  <a16:creationId xmlns:a16="http://schemas.microsoft.com/office/drawing/2014/main" id="{171D3C88-6FEC-ED2B-42C1-9163FAA59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18305" y="3743901"/>
              <a:ext cx="603748" cy="603748"/>
            </a:xfrm>
            <a:prstGeom prst="rect">
              <a:avLst/>
            </a:prstGeom>
          </p:spPr>
        </p:pic>
        <p:pic>
          <p:nvPicPr>
            <p:cNvPr id="20" name="Graphic 19" descr="Bull with solid fill">
              <a:extLst>
                <a:ext uri="{FF2B5EF4-FFF2-40B4-BE49-F238E27FC236}">
                  <a16:creationId xmlns:a16="http://schemas.microsoft.com/office/drawing/2014/main" id="{B57B3F6E-8705-F710-5819-C20B769E3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49729" y="3784461"/>
              <a:ext cx="537839" cy="537839"/>
            </a:xfrm>
            <a:prstGeom prst="rect">
              <a:avLst/>
            </a:prstGeom>
          </p:spPr>
        </p:pic>
        <p:pic>
          <p:nvPicPr>
            <p:cNvPr id="23" name="Picture 2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C7E9263-1AF3-569D-31B9-26DD88A17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6912258" y="1062700"/>
              <a:ext cx="262130" cy="247392"/>
            </a:xfrm>
            <a:prstGeom prst="rect">
              <a:avLst/>
            </a:prstGeom>
          </p:spPr>
        </p:pic>
        <p:pic>
          <p:nvPicPr>
            <p:cNvPr id="22" name="Picture 2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ECC9F63-B2A9-6F65-0B74-CCA7E1351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6720325" y="1223232"/>
              <a:ext cx="225323" cy="212654"/>
            </a:xfrm>
            <a:prstGeom prst="rect">
              <a:avLst/>
            </a:prstGeom>
          </p:spPr>
        </p:pic>
        <p:pic>
          <p:nvPicPr>
            <p:cNvPr id="24" name="Picture 2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1B7EBBBB-7427-6BBA-D3AF-9217B04FF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6770387" y="1006133"/>
              <a:ext cx="152365" cy="143798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01FFDE1-ADD2-C0FE-AF24-DBEFD692D74F}"/>
                </a:ext>
              </a:extLst>
            </p:cNvPr>
            <p:cNvGrpSpPr/>
            <p:nvPr/>
          </p:nvGrpSpPr>
          <p:grpSpPr>
            <a:xfrm>
              <a:off x="6838158" y="3847277"/>
              <a:ext cx="454063" cy="429753"/>
              <a:chOff x="5734782" y="3829280"/>
              <a:chExt cx="454063" cy="429753"/>
            </a:xfrm>
          </p:grpSpPr>
          <p:pic>
            <p:nvPicPr>
              <p:cNvPr id="28" name="Picture 27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F5AA485C-938E-6EE9-9A35-D69E3443CF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5926715" y="3885847"/>
                <a:ext cx="262130" cy="247392"/>
              </a:xfrm>
              <a:prstGeom prst="rect">
                <a:avLst/>
              </a:prstGeom>
            </p:spPr>
          </p:pic>
          <p:pic>
            <p:nvPicPr>
              <p:cNvPr id="29" name="Picture 2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73B0B2B-3EA3-053E-FBA7-8C2A50C36A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5734782" y="4046379"/>
                <a:ext cx="225323" cy="212654"/>
              </a:xfrm>
              <a:prstGeom prst="rect">
                <a:avLst/>
              </a:prstGeom>
            </p:spPr>
          </p:pic>
          <p:pic>
            <p:nvPicPr>
              <p:cNvPr id="30" name="Picture 2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76700790-D582-2E44-D3AA-30B928CBF1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5784844" y="3829280"/>
                <a:ext cx="152365" cy="143798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366E83-7ACA-2325-B296-3456188F2190}"/>
                </a:ext>
              </a:extLst>
            </p:cNvPr>
            <p:cNvSpPr txBox="1"/>
            <p:nvPr/>
          </p:nvSpPr>
          <p:spPr>
            <a:xfrm>
              <a:off x="4640225" y="3434466"/>
              <a:ext cx="6096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bovidae livestock 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D7BEB7-0C64-A85E-30F3-F1EA7510DA0A}"/>
                </a:ext>
              </a:extLst>
            </p:cNvPr>
            <p:cNvSpPr txBox="1"/>
            <p:nvPr/>
          </p:nvSpPr>
          <p:spPr>
            <a:xfrm>
              <a:off x="5239056" y="604637"/>
              <a:ext cx="6096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cattle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E9F9E7-BB7C-C554-6152-BE201EF91D7F}"/>
                </a:ext>
              </a:extLst>
            </p:cNvPr>
            <p:cNvSpPr txBox="1"/>
            <p:nvPr/>
          </p:nvSpPr>
          <p:spPr>
            <a:xfrm>
              <a:off x="6677666" y="3415129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19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7D5106-F534-33C9-3B49-4D084A616781}"/>
                </a:ext>
              </a:extLst>
            </p:cNvPr>
            <p:cNvSpPr txBox="1"/>
            <p:nvPr/>
          </p:nvSpPr>
          <p:spPr>
            <a:xfrm>
              <a:off x="3357139" y="3444747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8540DB-D1E6-ED61-BD1E-3F78BAC1F2E3}"/>
                </a:ext>
              </a:extLst>
            </p:cNvPr>
            <p:cNvSpPr txBox="1"/>
            <p:nvPr/>
          </p:nvSpPr>
          <p:spPr>
            <a:xfrm>
              <a:off x="6824016" y="634947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19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4740976-860B-487D-D94C-747AD74CFF6C}"/>
                </a:ext>
              </a:extLst>
            </p:cNvPr>
            <p:cNvSpPr txBox="1"/>
            <p:nvPr/>
          </p:nvSpPr>
          <p:spPr>
            <a:xfrm>
              <a:off x="3365417" y="632596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88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85" y="397440"/>
            <a:ext cx="10515600" cy="1325563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  <a:br>
              <a:rPr lang="pt-BR" sz="2400" dirty="0"/>
            </a:br>
            <a:endParaRPr lang="en-NZ" sz="2400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3715" y="1591477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3355" y="1509431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6602" y="1507301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159304" y="1639476"/>
            <a:ext cx="605877" cy="346798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8" name="Picture 7" descr="Chart, map, scatter chart&#10;&#10;Description automatically generated">
            <a:extLst>
              <a:ext uri="{FF2B5EF4-FFF2-40B4-BE49-F238E27FC236}">
                <a16:creationId xmlns:a16="http://schemas.microsoft.com/office/drawing/2014/main" id="{61DB5F11-9705-3D09-5E98-87ED0C3DA6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61" y="2126866"/>
            <a:ext cx="10436209" cy="41744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A75D0C-EB50-1CE5-1696-AFB66422CA78}"/>
              </a:ext>
            </a:extLst>
          </p:cNvPr>
          <p:cNvSpPr txBox="1"/>
          <p:nvPr/>
        </p:nvSpPr>
        <p:spPr>
          <a:xfrm>
            <a:off x="8871315" y="243275"/>
            <a:ext cx="24139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400" dirty="0"/>
              <a:t>table(db$n_hotspots_risk2 - db$n_hotspots_risk1)</a:t>
            </a:r>
          </a:p>
          <a:p>
            <a:endParaRPr lang="en-NZ" sz="1400" dirty="0"/>
          </a:p>
          <a:p>
            <a:r>
              <a:rPr lang="en-NZ" sz="1400" dirty="0"/>
              <a:t>    0     1     2     3 </a:t>
            </a:r>
          </a:p>
          <a:p>
            <a:r>
              <a:rPr lang="en-NZ" sz="1400" dirty="0"/>
              <a:t>12093 10569  2816   318 </a:t>
            </a:r>
          </a:p>
        </p:txBody>
      </p:sp>
      <p:pic>
        <p:nvPicPr>
          <p:cNvPr id="5" name="Picture 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2A99CA6-9559-4DB2-ED18-9DD7F662ECC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99396" y="1731482"/>
            <a:ext cx="262130" cy="247392"/>
          </a:xfrm>
          <a:prstGeom prst="rect">
            <a:avLst/>
          </a:prstGeom>
        </p:spPr>
      </p:pic>
      <p:pic>
        <p:nvPicPr>
          <p:cNvPr id="9" name="Picture 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46533C3-2EBE-C885-FD45-BF51BB3F047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07463" y="1892014"/>
            <a:ext cx="225323" cy="212654"/>
          </a:xfrm>
          <a:prstGeom prst="rect">
            <a:avLst/>
          </a:prstGeom>
        </p:spPr>
      </p:pic>
      <p:pic>
        <p:nvPicPr>
          <p:cNvPr id="10" name="Picture 9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187AF73F-4B0B-B507-BEDB-A6A1137097C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57525" y="1674915"/>
            <a:ext cx="152365" cy="143798"/>
          </a:xfrm>
          <a:prstGeom prst="rect">
            <a:avLst/>
          </a:prstGeom>
        </p:spPr>
      </p:pic>
      <p:pic>
        <p:nvPicPr>
          <p:cNvPr id="11" name="Picture 1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6DE24201-5C28-459C-8FA0-ABCC8A16AE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51740" y="1609688"/>
            <a:ext cx="262130" cy="247392"/>
          </a:xfrm>
          <a:prstGeom prst="rect">
            <a:avLst/>
          </a:prstGeom>
        </p:spPr>
      </p:pic>
      <p:pic>
        <p:nvPicPr>
          <p:cNvPr id="13" name="Picture 1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2014585-35E3-017B-AE59-4E48EFE4160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59807" y="1770220"/>
            <a:ext cx="225323" cy="212654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4B917B6-3163-C09A-46E9-C9AC597CA49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09869" y="1553121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9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CAAE61C8-5651-4683-7B17-DA052D8B3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" y="2083422"/>
            <a:ext cx="9704832" cy="3881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4A2924-0F7A-BF03-9700-5DE69EC50C24}"/>
              </a:ext>
            </a:extLst>
          </p:cNvPr>
          <p:cNvSpPr txBox="1"/>
          <p:nvPr/>
        </p:nvSpPr>
        <p:spPr>
          <a:xfrm>
            <a:off x="997954" y="523313"/>
            <a:ext cx="9830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  <a:endParaRPr lang="en-NZ" dirty="0"/>
          </a:p>
        </p:txBody>
      </p:sp>
      <p:pic>
        <p:nvPicPr>
          <p:cNvPr id="15" name="Graphic 14" descr="Bats with solid fill">
            <a:extLst>
              <a:ext uri="{FF2B5EF4-FFF2-40B4-BE49-F238E27FC236}">
                <a16:creationId xmlns:a16="http://schemas.microsoft.com/office/drawing/2014/main" id="{FCCAEFED-F2BE-A9AB-CE10-62487DDAA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3715" y="1591477"/>
            <a:ext cx="603748" cy="603748"/>
          </a:xfrm>
          <a:prstGeom prst="rect">
            <a:avLst/>
          </a:prstGeom>
        </p:spPr>
      </p:pic>
      <p:pic>
        <p:nvPicPr>
          <p:cNvPr id="16" name="Graphic 15" descr="Cow with solid fill">
            <a:extLst>
              <a:ext uri="{FF2B5EF4-FFF2-40B4-BE49-F238E27FC236}">
                <a16:creationId xmlns:a16="http://schemas.microsoft.com/office/drawing/2014/main" id="{62F0A255-9645-5F50-7B54-2301AA665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3355" y="1509431"/>
            <a:ext cx="515016" cy="515016"/>
          </a:xfrm>
          <a:prstGeom prst="rect">
            <a:avLst/>
          </a:prstGeom>
        </p:spPr>
      </p:pic>
      <p:pic>
        <p:nvPicPr>
          <p:cNvPr id="19" name="Graphic 18" descr="Pig with solid fill">
            <a:extLst>
              <a:ext uri="{FF2B5EF4-FFF2-40B4-BE49-F238E27FC236}">
                <a16:creationId xmlns:a16="http://schemas.microsoft.com/office/drawing/2014/main" id="{AAE9F085-D3B1-5572-A9B5-1613CFD619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6602" y="1507301"/>
            <a:ext cx="605877" cy="6058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A1963D-4B20-1C76-08A8-DA9A2DFC90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7159304" y="1639476"/>
            <a:ext cx="605877" cy="346798"/>
          </a:xfrm>
          <a:prstGeom prst="rect">
            <a:avLst/>
          </a:prstGeom>
        </p:spPr>
      </p:pic>
      <p:pic>
        <p:nvPicPr>
          <p:cNvPr id="21" name="Graphic 20" descr="Bats with solid fill">
            <a:extLst>
              <a:ext uri="{FF2B5EF4-FFF2-40B4-BE49-F238E27FC236}">
                <a16:creationId xmlns:a16="http://schemas.microsoft.com/office/drawing/2014/main" id="{3F00074F-FAB0-E172-9A29-9F19A57A0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22" name="Picture 21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5DF8FC6E-E4DC-6DC7-9CEE-3E19650AF35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99396" y="1731482"/>
            <a:ext cx="262130" cy="247392"/>
          </a:xfrm>
          <a:prstGeom prst="rect">
            <a:avLst/>
          </a:prstGeom>
        </p:spPr>
      </p:pic>
      <p:pic>
        <p:nvPicPr>
          <p:cNvPr id="23" name="Picture 2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DA9DEBB7-9250-5A65-B9E2-E4AA1EED365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07463" y="1892014"/>
            <a:ext cx="225323" cy="212654"/>
          </a:xfrm>
          <a:prstGeom prst="rect">
            <a:avLst/>
          </a:prstGeom>
        </p:spPr>
      </p:pic>
      <p:pic>
        <p:nvPicPr>
          <p:cNvPr id="24" name="Picture 2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B5424429-C712-DEFD-8FFD-F3BA16682A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57525" y="1674915"/>
            <a:ext cx="152365" cy="143798"/>
          </a:xfrm>
          <a:prstGeom prst="rect">
            <a:avLst/>
          </a:prstGeom>
        </p:spPr>
      </p:pic>
      <p:pic>
        <p:nvPicPr>
          <p:cNvPr id="25" name="Picture 2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E66748E-A116-CB48-B15E-064B82960A2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51740" y="1609688"/>
            <a:ext cx="262130" cy="247392"/>
          </a:xfrm>
          <a:prstGeom prst="rect">
            <a:avLst/>
          </a:prstGeom>
        </p:spPr>
      </p:pic>
      <p:pic>
        <p:nvPicPr>
          <p:cNvPr id="26" name="Picture 2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09CF704E-F083-E67F-C55D-0597004F565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59807" y="1770220"/>
            <a:ext cx="225323" cy="212654"/>
          </a:xfrm>
          <a:prstGeom prst="rect">
            <a:avLst/>
          </a:prstGeom>
        </p:spPr>
      </p:pic>
      <p:pic>
        <p:nvPicPr>
          <p:cNvPr id="27" name="Picture 26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5E670F10-2D1E-38E1-9F4F-A302F7E36CC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09869" y="1553121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58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168" y="181333"/>
            <a:ext cx="10515600" cy="1325563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sz="2000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8735" y="1445686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261437" y="1577861"/>
            <a:ext cx="605877" cy="346798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9" name="Picture 8" descr="Map, scatter chart&#10;&#10;Description automatically generated">
            <a:extLst>
              <a:ext uri="{FF2B5EF4-FFF2-40B4-BE49-F238E27FC236}">
                <a16:creationId xmlns:a16="http://schemas.microsoft.com/office/drawing/2014/main" id="{D03AC10E-12E9-2189-18BE-20352E777E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16" y="2083422"/>
            <a:ext cx="9610628" cy="3844251"/>
          </a:xfrm>
          <a:prstGeom prst="rect">
            <a:avLst/>
          </a:prstGeom>
        </p:spPr>
      </p:pic>
      <p:pic>
        <p:nvPicPr>
          <p:cNvPr id="11" name="Graphic 10" descr="Bull with solid fill">
            <a:extLst>
              <a:ext uri="{FF2B5EF4-FFF2-40B4-BE49-F238E27FC236}">
                <a16:creationId xmlns:a16="http://schemas.microsoft.com/office/drawing/2014/main" id="{CE1134CC-B165-C2C6-4EEC-DA38DB88C8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85805" y="1432090"/>
            <a:ext cx="537839" cy="537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B7ACB-060A-51D6-CEC9-31422F1B15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8" name="Picture 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CC94985-DAA8-57E7-906D-D1C661CB419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55845" y="1621074"/>
            <a:ext cx="262130" cy="247392"/>
          </a:xfrm>
          <a:prstGeom prst="rect">
            <a:avLst/>
          </a:prstGeom>
        </p:spPr>
      </p:pic>
      <p:pic>
        <p:nvPicPr>
          <p:cNvPr id="10" name="Picture 9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B12E5D4-C8F7-D3FB-E4C9-F094DC0A37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63912" y="1781606"/>
            <a:ext cx="225323" cy="212654"/>
          </a:xfrm>
          <a:prstGeom prst="rect">
            <a:avLst/>
          </a:prstGeom>
        </p:spPr>
      </p:pic>
      <p:pic>
        <p:nvPicPr>
          <p:cNvPr id="13" name="Picture 1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092E0B7-7F06-BAF3-3581-F64BE670A4D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13974" y="1564507"/>
            <a:ext cx="152365" cy="143798"/>
          </a:xfrm>
          <a:prstGeom prst="rect">
            <a:avLst/>
          </a:prstGeom>
        </p:spPr>
      </p:pic>
      <p:pic>
        <p:nvPicPr>
          <p:cNvPr id="14" name="Picture 1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E1A3539D-6E97-D079-CFFD-DE903665D70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84456" y="1560981"/>
            <a:ext cx="262130" cy="247392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52CBDCAD-098D-09F1-FB76-FE9D48DDBD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92523" y="1721513"/>
            <a:ext cx="225323" cy="212654"/>
          </a:xfrm>
          <a:prstGeom prst="rect">
            <a:avLst/>
          </a:prstGeom>
        </p:spPr>
      </p:pic>
      <p:pic>
        <p:nvPicPr>
          <p:cNvPr id="16" name="Picture 1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987735AA-76D1-B813-0110-5B339C9B87E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42585" y="1504414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20F5-7247-3AB5-6F6A-542BC694C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E4A07-3EE2-2B33-448A-16DB001DD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F3697-F013-010C-C917-ACF51F5CA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5823" y="1298449"/>
            <a:ext cx="14114127" cy="388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90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map&#10;&#10;Description automatically generated">
            <a:extLst>
              <a:ext uri="{FF2B5EF4-FFF2-40B4-BE49-F238E27FC236}">
                <a16:creationId xmlns:a16="http://schemas.microsoft.com/office/drawing/2014/main" id="{BD26630A-716B-0149-92C3-FA6627CAC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88" y="2097018"/>
            <a:ext cx="9198864" cy="367954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FCD8132-81C8-ED13-BE71-C290FA23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-20380"/>
            <a:ext cx="10515600" cy="1325563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3BA99F6-C3E1-D7BA-67ED-964D16B0EF3D}"/>
              </a:ext>
            </a:extLst>
          </p:cNvPr>
          <p:cNvSpPr txBox="1">
            <a:spLocks/>
          </p:cNvSpPr>
          <p:nvPr/>
        </p:nvSpPr>
        <p:spPr>
          <a:xfrm>
            <a:off x="977168" y="1813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sz="20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200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97B5B3-ADE0-3784-A7BA-1D3471E3D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20" name="Graphic 19" descr="Bats with solid fill">
            <a:extLst>
              <a:ext uri="{FF2B5EF4-FFF2-40B4-BE49-F238E27FC236}">
                <a16:creationId xmlns:a16="http://schemas.microsoft.com/office/drawing/2014/main" id="{098FD06F-FA7D-6C33-BA5B-3EBF341E6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24" name="Graphic 23" descr="Pig with solid fill">
            <a:extLst>
              <a:ext uri="{FF2B5EF4-FFF2-40B4-BE49-F238E27FC236}">
                <a16:creationId xmlns:a16="http://schemas.microsoft.com/office/drawing/2014/main" id="{E3B313E0-FF9A-0DFB-D1DE-B9EABC97E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35" y="1445686"/>
            <a:ext cx="605877" cy="6058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3FD441-FF28-3888-1FD8-BBE23B783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261437" y="1577861"/>
            <a:ext cx="605877" cy="346798"/>
          </a:xfrm>
          <a:prstGeom prst="rect">
            <a:avLst/>
          </a:prstGeom>
        </p:spPr>
      </p:pic>
      <p:pic>
        <p:nvPicPr>
          <p:cNvPr id="26" name="Graphic 25" descr="Bats with solid fill">
            <a:extLst>
              <a:ext uri="{FF2B5EF4-FFF2-40B4-BE49-F238E27FC236}">
                <a16:creationId xmlns:a16="http://schemas.microsoft.com/office/drawing/2014/main" id="{6B75566C-F386-3CE8-A375-909D576E1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27" name="Graphic 26" descr="Bull with solid fill">
            <a:extLst>
              <a:ext uri="{FF2B5EF4-FFF2-40B4-BE49-F238E27FC236}">
                <a16:creationId xmlns:a16="http://schemas.microsoft.com/office/drawing/2014/main" id="{123AF40F-372B-5A34-0D49-1463EDACE6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85805" y="1432090"/>
            <a:ext cx="537839" cy="537839"/>
          </a:xfrm>
          <a:prstGeom prst="rect">
            <a:avLst/>
          </a:prstGeom>
        </p:spPr>
      </p:pic>
      <p:pic>
        <p:nvPicPr>
          <p:cNvPr id="28" name="Picture 2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C52A5453-3297-40E9-66CC-57DDDCB671B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55845" y="1621074"/>
            <a:ext cx="262130" cy="247392"/>
          </a:xfrm>
          <a:prstGeom prst="rect">
            <a:avLst/>
          </a:prstGeom>
        </p:spPr>
      </p:pic>
      <p:pic>
        <p:nvPicPr>
          <p:cNvPr id="29" name="Picture 2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CBFB4A63-2093-7DF3-B15D-0DF3CE61E9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63912" y="1781606"/>
            <a:ext cx="225323" cy="212654"/>
          </a:xfrm>
          <a:prstGeom prst="rect">
            <a:avLst/>
          </a:prstGeom>
        </p:spPr>
      </p:pic>
      <p:pic>
        <p:nvPicPr>
          <p:cNvPr id="30" name="Picture 29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FB78ECD3-D17E-2266-CA65-E788E99CD8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13974" y="1564507"/>
            <a:ext cx="152365" cy="143798"/>
          </a:xfrm>
          <a:prstGeom prst="rect">
            <a:avLst/>
          </a:prstGeom>
        </p:spPr>
      </p:pic>
      <p:pic>
        <p:nvPicPr>
          <p:cNvPr id="31" name="Picture 3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945C042-F739-95E9-FA72-C299513A376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84456" y="1560981"/>
            <a:ext cx="262130" cy="247392"/>
          </a:xfrm>
          <a:prstGeom prst="rect">
            <a:avLst/>
          </a:prstGeom>
        </p:spPr>
      </p:pic>
      <p:pic>
        <p:nvPicPr>
          <p:cNvPr id="32" name="Picture 31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54F7704-98D4-5C91-C583-EC0038BAF9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92523" y="1721513"/>
            <a:ext cx="225323" cy="212654"/>
          </a:xfrm>
          <a:prstGeom prst="rect">
            <a:avLst/>
          </a:prstGeom>
        </p:spPr>
      </p:pic>
      <p:pic>
        <p:nvPicPr>
          <p:cNvPr id="33" name="Picture 3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DE31BCF-031D-59DA-8E24-E08CB7BB6A9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42585" y="1504414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75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70113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3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44" y="1479675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897150" y="1581211"/>
            <a:ext cx="605877" cy="346798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999B43BC-6EB1-4869-42BA-945D0D588F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2099078"/>
            <a:ext cx="9424416" cy="3769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80A67D-F1BD-A7BB-E158-75B17563B2AB}"/>
              </a:ext>
            </a:extLst>
          </p:cNvPr>
          <p:cNvSpPr txBox="1"/>
          <p:nvPr/>
        </p:nvSpPr>
        <p:spPr>
          <a:xfrm>
            <a:off x="8948543" y="127551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 err="1"/>
              <a:t>dif</a:t>
            </a:r>
            <a:r>
              <a:rPr lang="en-NZ" dirty="0"/>
              <a:t> </a:t>
            </a:r>
          </a:p>
          <a:p>
            <a:r>
              <a:rPr lang="en-NZ" dirty="0"/>
              <a:t>-1     0     1     2     3 </a:t>
            </a:r>
          </a:p>
          <a:p>
            <a:r>
              <a:rPr lang="en-NZ" dirty="0"/>
              <a:t>   74 15908  8229  1580     5 </a:t>
            </a:r>
          </a:p>
        </p:txBody>
      </p:sp>
      <p:pic>
        <p:nvPicPr>
          <p:cNvPr id="3" name="Picture 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B5953486-AC9E-63B4-B37D-D3E58924BC6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92986" y="1628982"/>
            <a:ext cx="262130" cy="247392"/>
          </a:xfrm>
          <a:prstGeom prst="rect">
            <a:avLst/>
          </a:prstGeom>
        </p:spPr>
      </p:pic>
      <p:pic>
        <p:nvPicPr>
          <p:cNvPr id="4" name="Picture 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11181E20-1E46-C6AE-B6B4-9A2109213C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01053" y="1789514"/>
            <a:ext cx="225323" cy="212654"/>
          </a:xfrm>
          <a:prstGeom prst="rect">
            <a:avLst/>
          </a:prstGeom>
        </p:spPr>
      </p:pic>
      <p:pic>
        <p:nvPicPr>
          <p:cNvPr id="5" name="Picture 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297AC61A-8DD4-EA97-4DBF-366CBEE7AB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51115" y="1572415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24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44" y="1479675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897150" y="1581211"/>
            <a:ext cx="605877" cy="346798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B6CD9B34-0CC3-0495-231A-8A50BAA2BD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2F82307F-F1D8-47B9-1348-56BC79A18B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3422"/>
            <a:ext cx="10210800" cy="40843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4C66CCB-C669-C8A2-18BF-0B7E6571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AA82AD-B910-091B-A74F-F8647E22A526}"/>
              </a:ext>
            </a:extLst>
          </p:cNvPr>
          <p:cNvSpPr txBox="1">
            <a:spLocks/>
          </p:cNvSpPr>
          <p:nvPr/>
        </p:nvSpPr>
        <p:spPr>
          <a:xfrm>
            <a:off x="704088" y="170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3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</p:txBody>
      </p:sp>
      <p:pic>
        <p:nvPicPr>
          <p:cNvPr id="7" name="Picture 6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FA82212C-5203-DD37-DA05-E930C11784F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62506" y="1627813"/>
            <a:ext cx="262130" cy="247392"/>
          </a:xfrm>
          <a:prstGeom prst="rect">
            <a:avLst/>
          </a:prstGeom>
        </p:spPr>
      </p:pic>
      <p:pic>
        <p:nvPicPr>
          <p:cNvPr id="8" name="Picture 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604603D-01AA-3364-10C0-41023DF6C4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70573" y="1788345"/>
            <a:ext cx="225323" cy="212654"/>
          </a:xfrm>
          <a:prstGeom prst="rect">
            <a:avLst/>
          </a:prstGeom>
        </p:spPr>
      </p:pic>
      <p:pic>
        <p:nvPicPr>
          <p:cNvPr id="9" name="Picture 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22CA1E1-B6B1-DD5E-B891-D597C0E83F4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20635" y="1571246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9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098" y="1747195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1116" y="1826866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681543" y="1963496"/>
            <a:ext cx="605877" cy="346798"/>
          </a:xfrm>
          <a:prstGeom prst="rect">
            <a:avLst/>
          </a:prstGeom>
        </p:spPr>
      </p:pic>
      <p:pic>
        <p:nvPicPr>
          <p:cNvPr id="13" name="Graphic 12" descr="Bull with solid fill">
            <a:extLst>
              <a:ext uri="{FF2B5EF4-FFF2-40B4-BE49-F238E27FC236}">
                <a16:creationId xmlns:a16="http://schemas.microsoft.com/office/drawing/2014/main" id="{84248551-CE73-13DB-6275-395259A65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06693" y="1748300"/>
            <a:ext cx="673289" cy="673289"/>
          </a:xfrm>
          <a:prstGeom prst="rect">
            <a:avLst/>
          </a:prstGeom>
        </p:spPr>
      </p:pic>
      <p:pic>
        <p:nvPicPr>
          <p:cNvPr id="6" name="Picture 5" descr="Chart, map&#10;&#10;Description automatically generated">
            <a:extLst>
              <a:ext uri="{FF2B5EF4-FFF2-40B4-BE49-F238E27FC236}">
                <a16:creationId xmlns:a16="http://schemas.microsoft.com/office/drawing/2014/main" id="{793AE04E-54BE-D2C5-549A-B9948DC8C8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26" y="2365923"/>
            <a:ext cx="10119205" cy="40476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DABE9-05CE-CD2E-E4A8-756B243582AD}"/>
              </a:ext>
            </a:extLst>
          </p:cNvPr>
          <p:cNvSpPr txBox="1"/>
          <p:nvPr/>
        </p:nvSpPr>
        <p:spPr>
          <a:xfrm>
            <a:off x="1328098" y="702628"/>
            <a:ext cx="967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9DA95D-ABF0-0795-08DD-D79B8AE4B1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E846FF8-3B24-29CD-D4AF-F4FA2D23196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65808" y="1884284"/>
            <a:ext cx="262130" cy="247392"/>
          </a:xfrm>
          <a:prstGeom prst="rect">
            <a:avLst/>
          </a:prstGeom>
        </p:spPr>
      </p:pic>
      <p:pic>
        <p:nvPicPr>
          <p:cNvPr id="16" name="Picture 1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61457533-0B65-D37B-878C-BA2ED439BFC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1973875" y="2044816"/>
            <a:ext cx="225323" cy="212654"/>
          </a:xfrm>
          <a:prstGeom prst="rect">
            <a:avLst/>
          </a:prstGeom>
        </p:spPr>
      </p:pic>
      <p:pic>
        <p:nvPicPr>
          <p:cNvPr id="19" name="Picture 1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B3D83C1-868D-B865-B38A-B6DACA64274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23937" y="1827717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3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1320" y="1562015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5329" y="1547959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715756" y="1684589"/>
            <a:ext cx="605877" cy="346798"/>
          </a:xfrm>
          <a:prstGeom prst="rect">
            <a:avLst/>
          </a:prstGeom>
        </p:spPr>
      </p:pic>
      <p:pic>
        <p:nvPicPr>
          <p:cNvPr id="13" name="Graphic 12" descr="Bull with solid fill">
            <a:extLst>
              <a:ext uri="{FF2B5EF4-FFF2-40B4-BE49-F238E27FC236}">
                <a16:creationId xmlns:a16="http://schemas.microsoft.com/office/drawing/2014/main" id="{84248551-CE73-13DB-6275-395259A65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0906" y="1469393"/>
            <a:ext cx="673289" cy="673289"/>
          </a:xfrm>
          <a:prstGeom prst="rect">
            <a:avLst/>
          </a:prstGeom>
        </p:spPr>
      </p:pic>
      <p:pic>
        <p:nvPicPr>
          <p:cNvPr id="7" name="Picture 6" descr="Chart, map&#10;&#10;Description automatically generated">
            <a:extLst>
              <a:ext uri="{FF2B5EF4-FFF2-40B4-BE49-F238E27FC236}">
                <a16:creationId xmlns:a16="http://schemas.microsoft.com/office/drawing/2014/main" id="{222A5EA4-9EF3-D0EB-DDCA-4697BF9846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44" y="2227927"/>
            <a:ext cx="10717711" cy="4287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C7F9C4-8C54-FD49-31D1-84C89B92CE67}"/>
              </a:ext>
            </a:extLst>
          </p:cNvPr>
          <p:cNvSpPr txBox="1"/>
          <p:nvPr/>
        </p:nvSpPr>
        <p:spPr>
          <a:xfrm>
            <a:off x="1328098" y="702628"/>
            <a:ext cx="967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917A89-C696-38EB-7E16-03F0D45F50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11" name="Picture 1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7925E70-BC84-062F-4B58-B11DFC7BD2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46274" y="1684589"/>
            <a:ext cx="262130" cy="247392"/>
          </a:xfrm>
          <a:prstGeom prst="rect">
            <a:avLst/>
          </a:prstGeom>
        </p:spPr>
      </p:pic>
      <p:pic>
        <p:nvPicPr>
          <p:cNvPr id="14" name="Picture 1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0152A5B1-D4AC-CB8C-F31D-177129F0C7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54341" y="1845121"/>
            <a:ext cx="225323" cy="212654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9AE31B1-7804-E52A-B9C2-844F934A1B2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04403" y="1628022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20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3E01B-0FFC-0695-DC28-3ADEF364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289" y="613550"/>
            <a:ext cx="1645364" cy="1561979"/>
          </a:xfrm>
          <a:prstGeom prst="rect">
            <a:avLst/>
          </a:prstGeom>
        </p:spPr>
      </p:pic>
      <p:pic>
        <p:nvPicPr>
          <p:cNvPr id="5" name="Picture 4" descr="Chart, map&#10;&#10;Description automatically generated">
            <a:extLst>
              <a:ext uri="{FF2B5EF4-FFF2-40B4-BE49-F238E27FC236}">
                <a16:creationId xmlns:a16="http://schemas.microsoft.com/office/drawing/2014/main" id="{E44A05A2-7DDE-06DF-A9A6-A2833A6991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2" r="1"/>
          <a:stretch/>
        </p:blipFill>
        <p:spPr>
          <a:xfrm>
            <a:off x="3927686" y="1878560"/>
            <a:ext cx="4179947" cy="49794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9464F6-3D3A-5574-2841-29E0DCA54EF6}"/>
              </a:ext>
            </a:extLst>
          </p:cNvPr>
          <p:cNvSpPr/>
          <p:nvPr/>
        </p:nvSpPr>
        <p:spPr>
          <a:xfrm rot="8184372">
            <a:off x="6735016" y="2775136"/>
            <a:ext cx="953704" cy="39884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E3E5BFC-9039-1546-EA4F-00FF1A6F31D8}"/>
              </a:ext>
            </a:extLst>
          </p:cNvPr>
          <p:cNvSpPr/>
          <p:nvPr/>
        </p:nvSpPr>
        <p:spPr>
          <a:xfrm rot="12051697">
            <a:off x="6854775" y="3842551"/>
            <a:ext cx="953704" cy="39884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8" name="Graphic 7" descr="Bats with solid fill">
            <a:extLst>
              <a:ext uri="{FF2B5EF4-FFF2-40B4-BE49-F238E27FC236}">
                <a16:creationId xmlns:a16="http://schemas.microsoft.com/office/drawing/2014/main" id="{99A21831-1449-F00F-9777-196183FB9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8236" y="3848809"/>
            <a:ext cx="603748" cy="603748"/>
          </a:xfrm>
          <a:prstGeom prst="rect">
            <a:avLst/>
          </a:prstGeom>
        </p:spPr>
      </p:pic>
      <p:pic>
        <p:nvPicPr>
          <p:cNvPr id="9" name="Graphic 8" descr="Pig with solid fill">
            <a:extLst>
              <a:ext uri="{FF2B5EF4-FFF2-40B4-BE49-F238E27FC236}">
                <a16:creationId xmlns:a16="http://schemas.microsoft.com/office/drawing/2014/main" id="{E889526E-30A8-0561-E4FB-512FF1D92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5918" y="2550769"/>
            <a:ext cx="425837" cy="425837"/>
          </a:xfrm>
          <a:prstGeom prst="rect">
            <a:avLst/>
          </a:prstGeom>
        </p:spPr>
      </p:pic>
      <p:pic>
        <p:nvPicPr>
          <p:cNvPr id="10" name="Graphic 9" descr="Bull with solid fill">
            <a:extLst>
              <a:ext uri="{FF2B5EF4-FFF2-40B4-BE49-F238E27FC236}">
                <a16:creationId xmlns:a16="http://schemas.microsoft.com/office/drawing/2014/main" id="{6BCF88C1-295F-DB77-E7E6-E96AC6A05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5761" y="2288199"/>
            <a:ext cx="473217" cy="473217"/>
          </a:xfrm>
          <a:prstGeom prst="rect">
            <a:avLst/>
          </a:prstGeom>
        </p:spPr>
      </p:pic>
      <p:pic>
        <p:nvPicPr>
          <p:cNvPr id="11" name="Graphic 10" descr="Pig with solid fill">
            <a:extLst>
              <a:ext uri="{FF2B5EF4-FFF2-40B4-BE49-F238E27FC236}">
                <a16:creationId xmlns:a16="http://schemas.microsoft.com/office/drawing/2014/main" id="{2973C7CF-B999-81D3-D26B-805622838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7947" y="5437064"/>
            <a:ext cx="425837" cy="425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561C0C-CC6C-5B63-E39C-5B0EF4EBC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965770" y="5432292"/>
            <a:ext cx="425837" cy="243745"/>
          </a:xfrm>
          <a:prstGeom prst="rect">
            <a:avLst/>
          </a:prstGeom>
        </p:spPr>
      </p:pic>
      <p:pic>
        <p:nvPicPr>
          <p:cNvPr id="13" name="Graphic 12" descr="Bull with solid fill">
            <a:extLst>
              <a:ext uri="{FF2B5EF4-FFF2-40B4-BE49-F238E27FC236}">
                <a16:creationId xmlns:a16="http://schemas.microsoft.com/office/drawing/2014/main" id="{C85CEF68-3AF5-A946-9913-41AF035C20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56784" y="5365957"/>
            <a:ext cx="473217" cy="47321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B4605E-0F1E-D9CC-EC45-2F1C4CD8FB7D}"/>
              </a:ext>
            </a:extLst>
          </p:cNvPr>
          <p:cNvSpPr/>
          <p:nvPr/>
        </p:nvSpPr>
        <p:spPr>
          <a:xfrm rot="9948953">
            <a:off x="6090192" y="5436276"/>
            <a:ext cx="368690" cy="15890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8F20E7F-EA6A-7370-77F5-53C65902EF37}"/>
              </a:ext>
            </a:extLst>
          </p:cNvPr>
          <p:cNvSpPr/>
          <p:nvPr/>
        </p:nvSpPr>
        <p:spPr>
          <a:xfrm rot="19454268">
            <a:off x="5478976" y="4263385"/>
            <a:ext cx="293002" cy="149183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16" name="Graphic 15" descr="Bats with solid fill">
            <a:extLst>
              <a:ext uri="{FF2B5EF4-FFF2-40B4-BE49-F238E27FC236}">
                <a16:creationId xmlns:a16="http://schemas.microsoft.com/office/drawing/2014/main" id="{86667845-6D4E-A7CA-517D-13C2B27CD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3214" y="4428778"/>
            <a:ext cx="367140" cy="3671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98BF3D-D153-5228-8F12-D8B8433484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2383" y="273271"/>
            <a:ext cx="1520173" cy="19094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9128BC-3905-4E4D-A9D5-677E6242182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9858"/>
          <a:stretch/>
        </p:blipFill>
        <p:spPr>
          <a:xfrm>
            <a:off x="5953214" y="273271"/>
            <a:ext cx="1520173" cy="1903006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AC3000F2-669F-72C9-91F4-44D1453FA2DE}"/>
              </a:ext>
            </a:extLst>
          </p:cNvPr>
          <p:cNvSpPr/>
          <p:nvPr/>
        </p:nvSpPr>
        <p:spPr>
          <a:xfrm rot="4368514">
            <a:off x="6094809" y="3051160"/>
            <a:ext cx="469451" cy="209824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2B3407-2BA3-DEA3-64AD-7D300438D5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845" y="263403"/>
            <a:ext cx="1520174" cy="1912126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90A9808A-A0FD-AC94-5DBE-7EA7D8B4A5B9}"/>
              </a:ext>
            </a:extLst>
          </p:cNvPr>
          <p:cNvSpPr/>
          <p:nvPr/>
        </p:nvSpPr>
        <p:spPr>
          <a:xfrm rot="11060359">
            <a:off x="6604080" y="3445732"/>
            <a:ext cx="421874" cy="199514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22" name="Graphic 21" descr="Bats with solid fill">
            <a:extLst>
              <a:ext uri="{FF2B5EF4-FFF2-40B4-BE49-F238E27FC236}">
                <a16:creationId xmlns:a16="http://schemas.microsoft.com/office/drawing/2014/main" id="{4F741385-4F81-F128-0914-7FC1BB686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1178" y="3421128"/>
            <a:ext cx="356293" cy="3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12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2537-0B35-C933-C381-88A8B8EEF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4F019-EDEE-7B31-220C-E9F5B38644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07D8F-DBA1-769B-C724-2D055015C97C}"/>
              </a:ext>
            </a:extLst>
          </p:cNvPr>
          <p:cNvSpPr txBox="1"/>
          <p:nvPr/>
        </p:nvSpPr>
        <p:spPr>
          <a:xfrm>
            <a:off x="1566672" y="396240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old</a:t>
            </a:r>
            <a:endParaRPr lang="en-N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E40CE2-6EC2-3F5E-B157-8FCE30D28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514" y="53817"/>
            <a:ext cx="6700805" cy="691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126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82F9AAE-D532-7F27-CAB1-3DA5DAB03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21" y="-3188273"/>
            <a:ext cx="7800000" cy="93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34228-397D-7318-FE08-EFBA9798D2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22BC4-C589-4F6F-AF57-579E60BCF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6262DCD-A248-6FC5-C5B4-4CE577407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1942" y="-3118104"/>
            <a:ext cx="7863840" cy="9436608"/>
          </a:xfrm>
          <a:prstGeom prst="rect">
            <a:avLst/>
          </a:prstGeom>
        </p:spPr>
      </p:pic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1346F7BB-A8DA-928A-E407-41536A32C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6065" y="5448031"/>
            <a:ext cx="7681425" cy="6858000"/>
          </a:xfrm>
          <a:prstGeom prst="rect">
            <a:avLst/>
          </a:prstGeom>
        </p:spPr>
      </p:pic>
      <p:pic>
        <p:nvPicPr>
          <p:cNvPr id="11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FDEEA1B1-9459-85C3-394F-1208F2E1F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60" y="5508991"/>
            <a:ext cx="7681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42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502116D-460F-62F8-A947-9313C457E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10" r="23602"/>
          <a:stretch/>
        </p:blipFill>
        <p:spPr>
          <a:xfrm>
            <a:off x="5826250" y="0"/>
            <a:ext cx="5320937" cy="63784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924368A-460F-0FE7-BD8E-D1BDD6E61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0" r="23602"/>
          <a:stretch/>
        </p:blipFill>
        <p:spPr>
          <a:xfrm>
            <a:off x="195943" y="-1"/>
            <a:ext cx="5320937" cy="637849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0" y="4493068"/>
            <a:ext cx="2001189" cy="1641393"/>
            <a:chOff x="5606270" y="3792028"/>
            <a:chExt cx="2001189" cy="164139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0" y="3792028"/>
              <a:ext cx="2001189" cy="1641393"/>
              <a:chOff x="3627018" y="3806839"/>
              <a:chExt cx="2001189" cy="164139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985176" y="4448681"/>
                <a:ext cx="15376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7C92A-41A7-EA1E-FA17-2E9B8184D6BF}"/>
              </a:ext>
            </a:extLst>
          </p:cNvPr>
          <p:cNvSpPr txBox="1"/>
          <p:nvPr/>
        </p:nvSpPr>
        <p:spPr>
          <a:xfrm>
            <a:off x="5606270" y="77208"/>
            <a:ext cx="6224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52097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99E47-0212-6517-EC48-589047922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9" t="19130" r="23059" b="26614"/>
          <a:stretch/>
        </p:blipFill>
        <p:spPr>
          <a:xfrm>
            <a:off x="5606273" y="266171"/>
            <a:ext cx="5320937" cy="536432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924368A-460F-0FE7-BD8E-D1BDD6E61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0" r="23602"/>
          <a:stretch/>
        </p:blipFill>
        <p:spPr>
          <a:xfrm>
            <a:off x="195943" y="-1"/>
            <a:ext cx="5320937" cy="637849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4" y="4105942"/>
            <a:ext cx="2001185" cy="2311851"/>
            <a:chOff x="5606274" y="3404902"/>
            <a:chExt cx="2001185" cy="231185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4" y="3404902"/>
              <a:ext cx="2001185" cy="2311851"/>
              <a:chOff x="3627022" y="3419713"/>
              <a:chExt cx="2001185" cy="231185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598054" y="4448681"/>
                <a:ext cx="231185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(all bovidae)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7C92A-41A7-EA1E-FA17-2E9B8184D6BF}"/>
              </a:ext>
            </a:extLst>
          </p:cNvPr>
          <p:cNvSpPr txBox="1"/>
          <p:nvPr/>
        </p:nvSpPr>
        <p:spPr>
          <a:xfrm>
            <a:off x="4761761" y="-17162"/>
            <a:ext cx="7430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184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8FE-D827-98C1-062F-AD24011A7A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168A7-8321-27BC-CD39-63939CD2A6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41B839F-47A4-721F-E987-92C79B6EA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10002774" cy="706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AC5D54-BD2B-5873-7DA2-C9DEBBD5A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10"/>
          <a:stretch/>
        </p:blipFill>
        <p:spPr>
          <a:xfrm>
            <a:off x="5809182" y="-80744"/>
            <a:ext cx="6260898" cy="6911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5C25F-9502-2996-DC42-7AD26191C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77"/>
          <a:stretch/>
        </p:blipFill>
        <p:spPr>
          <a:xfrm>
            <a:off x="-334714" y="-134112"/>
            <a:ext cx="5877505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3" y="3995335"/>
            <a:ext cx="2001186" cy="2533066"/>
            <a:chOff x="5606273" y="3294295"/>
            <a:chExt cx="2001186" cy="253306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3" y="3294295"/>
              <a:ext cx="2001186" cy="2533066"/>
              <a:chOff x="3627021" y="3309106"/>
              <a:chExt cx="2001186" cy="253306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487446" y="4448681"/>
                <a:ext cx="25330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(mius bat hosts)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FC3142-1C46-D82E-21EF-51769C4C8EC2}"/>
              </a:ext>
            </a:extLst>
          </p:cNvPr>
          <p:cNvSpPr txBox="1"/>
          <p:nvPr/>
        </p:nvSpPr>
        <p:spPr>
          <a:xfrm>
            <a:off x="5733228" y="109728"/>
            <a:ext cx="496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</p:txBody>
      </p:sp>
    </p:spTree>
    <p:extLst>
      <p:ext uri="{BB962C8B-B14F-4D97-AF65-F5344CB8AC3E}">
        <p14:creationId xmlns:p14="http://schemas.microsoft.com/office/powerpoint/2010/main" val="971413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14374-7038-EFDF-3F6D-6BE1204D9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5"/>
          <a:stretch/>
        </p:blipFill>
        <p:spPr>
          <a:xfrm>
            <a:off x="5670152" y="-164091"/>
            <a:ext cx="620485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5C25F-9502-2996-DC42-7AD26191C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56"/>
          <a:stretch/>
        </p:blipFill>
        <p:spPr>
          <a:xfrm>
            <a:off x="-552579" y="-267222"/>
            <a:ext cx="5878959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4" y="4105942"/>
            <a:ext cx="2001185" cy="2311851"/>
            <a:chOff x="5606274" y="3404902"/>
            <a:chExt cx="2001185" cy="231185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4" y="3404902"/>
              <a:ext cx="2001185" cy="2311851"/>
              <a:chOff x="3627022" y="3419713"/>
              <a:chExt cx="2001185" cy="231185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598054" y="4448681"/>
                <a:ext cx="231185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(all bovidae)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BAB92-A199-8253-C1E8-3FA1ACE2D56B}"/>
              </a:ext>
            </a:extLst>
          </p:cNvPr>
          <p:cNvSpPr txBox="1"/>
          <p:nvPr/>
        </p:nvSpPr>
        <p:spPr>
          <a:xfrm>
            <a:off x="288926" y="-451888"/>
            <a:ext cx="269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Bovliv mammals minus bat</a:t>
            </a:r>
            <a:endParaRPr lang="en-N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542C3-A037-A7EB-8913-8EEC492F1F18}"/>
              </a:ext>
            </a:extLst>
          </p:cNvPr>
          <p:cNvSpPr txBox="1"/>
          <p:nvPr/>
        </p:nvSpPr>
        <p:spPr>
          <a:xfrm>
            <a:off x="5533247" y="70874"/>
            <a:ext cx="6658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E898B70-6E6B-745B-1844-265FD1EFA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25738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7D53B-BB4B-49B6-FCB0-0106C9CC3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694" y="1118615"/>
            <a:ext cx="4899306" cy="4888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B69E6E-D6D9-F05A-F91F-83132A1D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Differences are small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6841-84E1-7DA1-C6D8-A91681DB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DDD87-6116-9FAB-F46D-E3B8D699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808" y="912812"/>
            <a:ext cx="5042992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0E393-32C9-DEBB-7D53-DE8D9E7514F5}"/>
              </a:ext>
            </a:extLst>
          </p:cNvPr>
          <p:cNvSpPr txBox="1"/>
          <p:nvPr/>
        </p:nvSpPr>
        <p:spPr>
          <a:xfrm>
            <a:off x="8095488" y="5737910"/>
            <a:ext cx="1964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Risk 2 – just cattle</a:t>
            </a:r>
          </a:p>
          <a:p>
            <a:r>
              <a:rPr lang="pt-BR" dirty="0"/>
              <a:t>Risk 3 – all bovidae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12170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AA44C-093D-57F5-824F-7CB31C57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CD3F-8F0E-9391-58A8-496CFCE1F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58630-DD88-020B-861A-D2BDCA353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119"/>
            <a:ext cx="12192000" cy="6481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60A5C0-C885-8BBC-40F2-018236232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44"/>
          <a:stretch/>
        </p:blipFill>
        <p:spPr>
          <a:xfrm>
            <a:off x="10111826" y="2380616"/>
            <a:ext cx="1870131" cy="1673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803CD7-727D-717F-FA11-59E23A773C17}"/>
              </a:ext>
            </a:extLst>
          </p:cNvPr>
          <p:cNvSpPr txBox="1"/>
          <p:nvPr/>
        </p:nvSpPr>
        <p:spPr>
          <a:xfrm>
            <a:off x="11144448" y="27371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12</a:t>
            </a:r>
            <a:endParaRPr lang="en-N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641BE-90CD-052C-00BD-F6A32D95CC08}"/>
              </a:ext>
            </a:extLst>
          </p:cNvPr>
          <p:cNvSpPr txBox="1"/>
          <p:nvPr/>
        </p:nvSpPr>
        <p:spPr>
          <a:xfrm>
            <a:off x="11156640" y="34912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10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512EA-A58B-3DF5-A2D4-06E2DAD9A493}"/>
              </a:ext>
            </a:extLst>
          </p:cNvPr>
          <p:cNvSpPr txBox="1"/>
          <p:nvPr/>
        </p:nvSpPr>
        <p:spPr>
          <a:xfrm>
            <a:off x="10318836" y="34973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  <a:endParaRPr lang="en-N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362359-2D2E-E225-CB1C-3EBBA05FCF79}"/>
              </a:ext>
            </a:extLst>
          </p:cNvPr>
          <p:cNvSpPr txBox="1"/>
          <p:nvPr/>
        </p:nvSpPr>
        <p:spPr>
          <a:xfrm>
            <a:off x="10825101" y="34455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080385-730B-4E0E-4F5E-2ACE6A3213A2}"/>
              </a:ext>
            </a:extLst>
          </p:cNvPr>
          <p:cNvSpPr txBox="1"/>
          <p:nvPr/>
        </p:nvSpPr>
        <p:spPr>
          <a:xfrm>
            <a:off x="10406199" y="31255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62264-494F-D524-19D2-B899DB082C07}"/>
              </a:ext>
            </a:extLst>
          </p:cNvPr>
          <p:cNvSpPr txBox="1"/>
          <p:nvPr/>
        </p:nvSpPr>
        <p:spPr>
          <a:xfrm>
            <a:off x="10871120" y="27830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9</a:t>
            </a:r>
            <a:endParaRPr lang="en-NZ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C377D6-5507-F852-0888-4DD90AC3B0EC}"/>
              </a:ext>
            </a:extLst>
          </p:cNvPr>
          <p:cNvSpPr txBox="1"/>
          <p:nvPr/>
        </p:nvSpPr>
        <p:spPr>
          <a:xfrm>
            <a:off x="10842762" y="3102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8</a:t>
            </a:r>
            <a:endParaRPr lang="en-NZ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D0E60-C581-AF3E-F875-2EC53727A81C}"/>
              </a:ext>
            </a:extLst>
          </p:cNvPr>
          <p:cNvSpPr txBox="1"/>
          <p:nvPr/>
        </p:nvSpPr>
        <p:spPr>
          <a:xfrm>
            <a:off x="11156640" y="30853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11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C281AE-ED7B-6AC7-D6FC-CA1B72D34085}"/>
              </a:ext>
            </a:extLst>
          </p:cNvPr>
          <p:cNvSpPr txBox="1"/>
          <p:nvPr/>
        </p:nvSpPr>
        <p:spPr>
          <a:xfrm>
            <a:off x="10376544" y="2754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3</a:t>
            </a:r>
            <a:endParaRPr lang="en-NZ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064C2B-526A-5769-8647-66695AE54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66" y="159747"/>
            <a:ext cx="8383230" cy="123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1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F594F49-898C-393B-E2DB-5D6C00A0B965}"/>
              </a:ext>
            </a:extLst>
          </p:cNvPr>
          <p:cNvGrpSpPr/>
          <p:nvPr/>
        </p:nvGrpSpPr>
        <p:grpSpPr>
          <a:xfrm>
            <a:off x="215183" y="-3383915"/>
            <a:ext cx="6345001" cy="6480000"/>
            <a:chOff x="4370068" y="475025"/>
            <a:chExt cx="6345001" cy="6480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6D6665-62DB-0927-204A-877F53CA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0068" y="475025"/>
              <a:ext cx="6345001" cy="648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CA7CC3-CF94-6DB7-3D79-596B23BF38F4}"/>
                </a:ext>
              </a:extLst>
            </p:cNvPr>
            <p:cNvSpPr txBox="1"/>
            <p:nvPr/>
          </p:nvSpPr>
          <p:spPr>
            <a:xfrm rot="16200000">
              <a:off x="3794836" y="5127902"/>
              <a:ext cx="15376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- Hazard: Scenario 1 +</a:t>
              </a:r>
              <a:endParaRPr lang="en-NZ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7A3F98-BD10-6D21-032C-4D6E0F4AE7A1}"/>
                </a:ext>
              </a:extLst>
            </p:cNvPr>
            <p:cNvSpPr txBox="1"/>
            <p:nvPr/>
          </p:nvSpPr>
          <p:spPr>
            <a:xfrm>
              <a:off x="4563636" y="5873537"/>
              <a:ext cx="18742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- Time to reach healthcare +</a:t>
              </a:r>
              <a:endParaRPr lang="en-NZ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A92B08-A9E3-46BC-7EF5-28AA95A48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344"/>
            <a:stretch/>
          </p:blipFill>
          <p:spPr>
            <a:xfrm>
              <a:off x="4707609" y="4516764"/>
              <a:ext cx="1526511" cy="136578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A90BEE-3B32-5086-7C2F-694DB5DCB0EB}"/>
              </a:ext>
            </a:extLst>
          </p:cNvPr>
          <p:cNvGrpSpPr/>
          <p:nvPr/>
        </p:nvGrpSpPr>
        <p:grpSpPr>
          <a:xfrm>
            <a:off x="0" y="2268513"/>
            <a:ext cx="5029200" cy="4340105"/>
            <a:chOff x="-1765345" y="675127"/>
            <a:chExt cx="6601837" cy="563731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E56A3B6-0E2A-06C6-2742-7CF35C05C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420"/>
            <a:stretch/>
          </p:blipFill>
          <p:spPr>
            <a:xfrm>
              <a:off x="-1765345" y="2369821"/>
              <a:ext cx="6601837" cy="39426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EC4D27E-8526-03C1-7176-E171EB6D9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199"/>
            <a:stretch/>
          </p:blipFill>
          <p:spPr>
            <a:xfrm>
              <a:off x="-1765345" y="675127"/>
              <a:ext cx="6601837" cy="171323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BEF900-3E68-73C5-A71C-595B0FD70EFB}"/>
              </a:ext>
            </a:extLst>
          </p:cNvPr>
          <p:cNvGrpSpPr/>
          <p:nvPr/>
        </p:nvGrpSpPr>
        <p:grpSpPr>
          <a:xfrm>
            <a:off x="5382750" y="-2319584"/>
            <a:ext cx="5065143" cy="8928201"/>
            <a:chOff x="5382750" y="-2319584"/>
            <a:chExt cx="5065143" cy="892820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7A734B7-A544-2AFB-3F37-ADD7D0D28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427" t="12316" r="31395" b="13529"/>
            <a:stretch/>
          </p:blipFill>
          <p:spPr>
            <a:xfrm>
              <a:off x="6177636" y="-2319584"/>
              <a:ext cx="3864864" cy="435133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382750" y="632268"/>
              <a:ext cx="2001189" cy="1641393"/>
              <a:chOff x="3627018" y="3806839"/>
              <a:chExt cx="2001189" cy="1641393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469510F-9D85-16C0-ECE6-75B852C65D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1344"/>
              <a:stretch/>
            </p:blipFill>
            <p:spPr>
              <a:xfrm>
                <a:off x="3897949" y="3837543"/>
                <a:ext cx="1526511" cy="1365784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985176" y="4448681"/>
                <a:ext cx="15376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DF7CF9E-F651-0A4C-D585-929847753E6E}"/>
                </a:ext>
              </a:extLst>
            </p:cNvPr>
            <p:cNvGrpSpPr/>
            <p:nvPr/>
          </p:nvGrpSpPr>
          <p:grpSpPr>
            <a:xfrm>
              <a:off x="5418693" y="2367070"/>
              <a:ext cx="5029200" cy="4241547"/>
              <a:chOff x="5418693" y="2367070"/>
              <a:chExt cx="5029200" cy="4241547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90BEB37-17B2-BFDF-F74F-6521A131E8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32515"/>
              <a:stretch/>
            </p:blipFill>
            <p:spPr>
              <a:xfrm>
                <a:off x="5418693" y="3672126"/>
                <a:ext cx="5029200" cy="293649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9FD975B-E5D5-B2D1-F69D-450329A53A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69537"/>
              <a:stretch/>
            </p:blipFill>
            <p:spPr>
              <a:xfrm>
                <a:off x="5418693" y="2367070"/>
                <a:ext cx="5029200" cy="132556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9166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E6665-E023-8A24-866D-BC91E242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E0BA965C-7E1F-53B1-A529-28650F782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87" y="0"/>
            <a:ext cx="9826335" cy="6936237"/>
          </a:xfrm>
        </p:spPr>
      </p:pic>
    </p:spTree>
    <p:extLst>
      <p:ext uri="{BB962C8B-B14F-4D97-AF65-F5344CB8AC3E}">
        <p14:creationId xmlns:p14="http://schemas.microsoft.com/office/powerpoint/2010/main" val="131738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BCA17-7A71-DD39-B2FA-DA60592EC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2189" y="559577"/>
            <a:ext cx="6047869" cy="47787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B84C59-030F-0613-C908-8222513B7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5433" t="4067" r="9926" b="4825"/>
          <a:stretch/>
        </p:blipFill>
        <p:spPr>
          <a:xfrm>
            <a:off x="5649780" y="584733"/>
            <a:ext cx="6260765" cy="524747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8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4C08F3-6C17-9CCF-0855-775BDFA7BFA7}"/>
              </a:ext>
            </a:extLst>
          </p:cNvPr>
          <p:cNvSpPr txBox="1"/>
          <p:nvPr/>
        </p:nvSpPr>
        <p:spPr>
          <a:xfrm rot="16200000">
            <a:off x="3751952" y="3239999"/>
            <a:ext cx="3263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Spillover risk</a:t>
            </a:r>
            <a:endParaRPr lang="en-N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BE782-EB87-2C6C-91F8-9DE29C66DA49}"/>
              </a:ext>
            </a:extLst>
          </p:cNvPr>
          <p:cNvSpPr txBox="1"/>
          <p:nvPr/>
        </p:nvSpPr>
        <p:spPr>
          <a:xfrm>
            <a:off x="7373495" y="5921241"/>
            <a:ext cx="471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C07DFD-E03F-4A44-FDCA-6989673464D2}"/>
              </a:ext>
            </a:extLst>
          </p:cNvPr>
          <p:cNvSpPr txBox="1"/>
          <p:nvPr/>
        </p:nvSpPr>
        <p:spPr>
          <a:xfrm>
            <a:off x="6227147" y="1055478"/>
            <a:ext cx="1652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High potential for Spread 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1A80F-DD29-BFDA-2080-2880C67F3ED8}"/>
              </a:ext>
            </a:extLst>
          </p:cNvPr>
          <p:cNvSpPr txBox="1"/>
          <p:nvPr/>
        </p:nvSpPr>
        <p:spPr>
          <a:xfrm>
            <a:off x="9704671" y="1376001"/>
            <a:ext cx="1588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Spillover debt:</a:t>
            </a:r>
          </a:p>
          <a:p>
            <a:r>
              <a:rPr lang="pt-BR" dirty="0"/>
              <a:t>Urgent action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15971-B5EA-D268-8B25-0E1C9EC43975}"/>
              </a:ext>
            </a:extLst>
          </p:cNvPr>
          <p:cNvSpPr txBox="1"/>
          <p:nvPr/>
        </p:nvSpPr>
        <p:spPr>
          <a:xfrm>
            <a:off x="7945710" y="4060130"/>
            <a:ext cx="3291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Conditionally safer zones: </a:t>
            </a:r>
          </a:p>
          <a:p>
            <a:pPr algn="ctr"/>
            <a:r>
              <a:rPr lang="pt-BR" dirty="0"/>
              <a:t>focus on other</a:t>
            </a:r>
          </a:p>
          <a:p>
            <a:pPr algn="ctr"/>
            <a:r>
              <a:rPr lang="pt-BR" dirty="0"/>
              <a:t>risks reduction</a:t>
            </a:r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9029C-A4B5-F9B5-FF9F-1EC5CFD0403C}"/>
              </a:ext>
            </a:extLst>
          </p:cNvPr>
          <p:cNvSpPr txBox="1"/>
          <p:nvPr/>
        </p:nvSpPr>
        <p:spPr>
          <a:xfrm>
            <a:off x="6237484" y="1611557"/>
            <a:ext cx="16318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100" dirty="0"/>
              <a:t>Moderate priority for discovery,</a:t>
            </a:r>
          </a:p>
          <a:p>
            <a:r>
              <a:rPr lang="en-NZ" sz="1100" dirty="0"/>
              <a:t>prioritise understanding known hosts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0D080A-1568-F322-3760-B530791EE188}"/>
              </a:ext>
            </a:extLst>
          </p:cNvPr>
          <p:cNvSpPr txBox="1"/>
          <p:nvPr/>
        </p:nvSpPr>
        <p:spPr>
          <a:xfrm>
            <a:off x="8126635" y="2310687"/>
            <a:ext cx="329154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400" dirty="0"/>
          </a:p>
          <a:p>
            <a:r>
              <a:rPr lang="pt-BR" sz="1400" dirty="0"/>
              <a:t>Prioritize </a:t>
            </a:r>
          </a:p>
          <a:p>
            <a:r>
              <a:rPr lang="pt-BR" sz="1400" dirty="0"/>
              <a:t>OneHealth,</a:t>
            </a:r>
          </a:p>
          <a:p>
            <a:r>
              <a:rPr lang="pt-BR" sz="1400" dirty="0"/>
              <a:t>Host discovery </a:t>
            </a:r>
          </a:p>
          <a:p>
            <a:r>
              <a:rPr lang="pt-BR" sz="1400" dirty="0"/>
              <a:t>and public health access</a:t>
            </a:r>
          </a:p>
          <a:p>
            <a:r>
              <a:rPr lang="pt-BR" sz="1400" dirty="0"/>
              <a:t>(surveillance, fixed and mobile clinics)</a:t>
            </a:r>
            <a:endParaRPr lang="en-NZ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8C32A3-4E7E-BB3D-55B6-8124110A2B80}"/>
              </a:ext>
            </a:extLst>
          </p:cNvPr>
          <p:cNvSpPr txBox="1"/>
          <p:nvPr/>
        </p:nvSpPr>
        <p:spPr>
          <a:xfrm>
            <a:off x="6242059" y="2886586"/>
            <a:ext cx="14918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Host bias reduction and prevention from surveillance</a:t>
            </a:r>
            <a:endParaRPr lang="en-NZ" sz="14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11C48E-3F37-8D6C-0CDF-94AF470D0C30}"/>
              </a:ext>
            </a:extLst>
          </p:cNvPr>
          <p:cNvSpPr txBox="1"/>
          <p:nvPr/>
        </p:nvSpPr>
        <p:spPr>
          <a:xfrm>
            <a:off x="6697433" y="3898026"/>
            <a:ext cx="109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Safer zones</a:t>
            </a:r>
            <a:endParaRPr lang="en-NZ" dirty="0"/>
          </a:p>
        </p:txBody>
      </p:sp>
      <p:sp>
        <p:nvSpPr>
          <p:cNvPr id="25" name="Half Frame 24">
            <a:extLst>
              <a:ext uri="{FF2B5EF4-FFF2-40B4-BE49-F238E27FC236}">
                <a16:creationId xmlns:a16="http://schemas.microsoft.com/office/drawing/2014/main" id="{F0A125F5-1EB4-AFE8-5434-F83D320C6B95}"/>
              </a:ext>
            </a:extLst>
          </p:cNvPr>
          <p:cNvSpPr/>
          <p:nvPr/>
        </p:nvSpPr>
        <p:spPr>
          <a:xfrm flipV="1">
            <a:off x="8058900" y="1055477"/>
            <a:ext cx="3291542" cy="2698983"/>
          </a:xfrm>
          <a:prstGeom prst="halfFrame">
            <a:avLst>
              <a:gd name="adj1" fmla="val 41168"/>
              <a:gd name="adj2" fmla="val 454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A730C08-34A7-7E7F-0270-86A53D336B48}"/>
              </a:ext>
            </a:extLst>
          </p:cNvPr>
          <p:cNvSpPr/>
          <p:nvPr/>
        </p:nvSpPr>
        <p:spPr>
          <a:xfrm rot="7746211">
            <a:off x="9036515" y="2318065"/>
            <a:ext cx="953704" cy="39884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0529E3-FB82-0C9E-9A67-E3106B048F4E}"/>
              </a:ext>
            </a:extLst>
          </p:cNvPr>
          <p:cNvSpPr/>
          <p:nvPr/>
        </p:nvSpPr>
        <p:spPr>
          <a:xfrm>
            <a:off x="8110633" y="3933694"/>
            <a:ext cx="3099805" cy="112434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6CD66DE-C8F5-8DF9-063E-C32E0DF7DF07}"/>
                  </a:ext>
                </a:extLst>
              </p14:cNvPr>
              <p14:cNvContentPartPr/>
              <p14:nvPr/>
            </p14:nvContentPartPr>
            <p14:xfrm>
              <a:off x="5400864" y="73104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6CD66DE-C8F5-8DF9-063E-C32E0DF7DF0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92224" y="6410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3CA0FAA-5D1B-D98C-241F-573F8BCD29F6}"/>
                  </a:ext>
                </a:extLst>
              </p14:cNvPr>
              <p14:cNvContentPartPr/>
              <p14:nvPr/>
            </p14:nvContentPartPr>
            <p14:xfrm>
              <a:off x="12075984" y="2816304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3CA0FAA-5D1B-D98C-241F-573F8BCD29F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066984" y="280730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6E0A3264-3B4B-388E-5ACA-A9DCDE9E0713}"/>
              </a:ext>
            </a:extLst>
          </p:cNvPr>
          <p:cNvSpPr/>
          <p:nvPr/>
        </p:nvSpPr>
        <p:spPr>
          <a:xfrm>
            <a:off x="6278880" y="2545080"/>
            <a:ext cx="1600742" cy="252665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E5AFA97-9133-D02D-5D1C-1137504AD48D}"/>
              </a:ext>
            </a:extLst>
          </p:cNvPr>
          <p:cNvSpPr/>
          <p:nvPr/>
        </p:nvSpPr>
        <p:spPr>
          <a:xfrm rot="10800000">
            <a:off x="7486151" y="3430492"/>
            <a:ext cx="661703" cy="36933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AD16CF2-1FC3-BC09-72DF-1DB08DBAE15A}"/>
              </a:ext>
            </a:extLst>
          </p:cNvPr>
          <p:cNvSpPr/>
          <p:nvPr/>
        </p:nvSpPr>
        <p:spPr>
          <a:xfrm rot="16200000">
            <a:off x="6396791" y="2482109"/>
            <a:ext cx="564022" cy="302527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73D63AD-3B15-83CD-D2D2-D2631E5C03A7}"/>
              </a:ext>
            </a:extLst>
          </p:cNvPr>
          <p:cNvSpPr/>
          <p:nvPr/>
        </p:nvSpPr>
        <p:spPr>
          <a:xfrm rot="5400000">
            <a:off x="6893708" y="2515658"/>
            <a:ext cx="564022" cy="30252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</p:spTree>
    <p:extLst>
      <p:ext uri="{BB962C8B-B14F-4D97-AF65-F5344CB8AC3E}">
        <p14:creationId xmlns:p14="http://schemas.microsoft.com/office/powerpoint/2010/main" val="135844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1A34-5C25-1691-1442-A9B3B7F39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05EAD-6F9F-E0E3-561C-91A7CDBA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545261-E821-E829-C88F-92C43FC3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993" y="0"/>
            <a:ext cx="6482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45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DCFB-B1E3-21FC-58E9-0F1595A3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4ADB-2342-C979-D85E-77587594A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C4A7119-E215-90FC-ECFD-64DF9391BC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BBC01-51A9-977C-67D7-543EA190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993" y="0"/>
            <a:ext cx="6482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20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E1AA-E03B-C7AF-C026-1BC28538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38F2-F6F4-7556-CD79-3BBD1A48D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92BE4-7B42-00B7-7856-5AB5B572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993" y="0"/>
            <a:ext cx="6482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26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3BFC-9441-46E0-C4D7-6028F1F5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3663-116C-23CF-3FEF-93E43FAF2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EDB3DAA-D704-DAF1-2DFA-3B51E3A2D8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8AE48-79DC-B054-7A2F-4C586637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272" y="-135539"/>
            <a:ext cx="6774255" cy="670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57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2574</TotalTime>
  <Words>868</Words>
  <Application>Microsoft Office PowerPoint</Application>
  <PresentationFormat>Widescreen</PresentationFormat>
  <Paragraphs>141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Summing buffalo+cattle+goats+sheep makes the hotspots less intense, by spatially evenning out their value. This may be even more realistic for hazard? </vt:lpstr>
      <vt:lpstr>PowerPoint Presentation</vt:lpstr>
      <vt:lpstr>PowerPoint Presentation</vt:lpstr>
      <vt:lpstr>PowerPoint Presentation</vt:lpstr>
      <vt:lpstr>Bat Hosts + mammals mmb + pig + cattle + everything else </vt:lpstr>
      <vt:lpstr>PowerPoint Presentation</vt:lpstr>
      <vt:lpstr>Bat Hosts + mammals mmb + pig + bovidae livestock + everything else</vt:lpstr>
      <vt:lpstr>PowerPoint Presentation</vt:lpstr>
      <vt:lpstr>mammals mmb + pig + cattle + everything else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Differences are small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Renata de Lara Muylaert</dc:creator>
  <cp:lastModifiedBy>Renata de Lara Muylaert</cp:lastModifiedBy>
  <cp:revision>21</cp:revision>
  <dcterms:created xsi:type="dcterms:W3CDTF">2022-09-29T21:26:25Z</dcterms:created>
  <dcterms:modified xsi:type="dcterms:W3CDTF">2022-10-31T05:15:53Z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9e4d68-54d0-40a5-8c9a-85a36c87352c_Enabled">
    <vt:lpwstr>true</vt:lpwstr>
  </property>
  <property fmtid="{D5CDD505-2E9C-101B-9397-08002B2CF9AE}" pid="3" name="MSIP_Label_bd9e4d68-54d0-40a5-8c9a-85a36c87352c_SetDate">
    <vt:lpwstr>2022-09-29T21:26:25Z</vt:lpwstr>
  </property>
  <property fmtid="{D5CDD505-2E9C-101B-9397-08002B2CF9AE}" pid="4" name="MSIP_Label_bd9e4d68-54d0-40a5-8c9a-85a36c87352c_Method">
    <vt:lpwstr>Standard</vt:lpwstr>
  </property>
  <property fmtid="{D5CDD505-2E9C-101B-9397-08002B2CF9AE}" pid="5" name="MSIP_Label_bd9e4d68-54d0-40a5-8c9a-85a36c87352c_Name">
    <vt:lpwstr>Unclassified</vt:lpwstr>
  </property>
  <property fmtid="{D5CDD505-2E9C-101B-9397-08002B2CF9AE}" pid="6" name="MSIP_Label_bd9e4d68-54d0-40a5-8c9a-85a36c87352c_SiteId">
    <vt:lpwstr>388728e1-bbd0-4378-98dc-f8682e644300</vt:lpwstr>
  </property>
  <property fmtid="{D5CDD505-2E9C-101B-9397-08002B2CF9AE}" pid="7" name="MSIP_Label_bd9e4d68-54d0-40a5-8c9a-85a36c87352c_ActionId">
    <vt:lpwstr>5ec09c5b-4863-41a8-aae8-32a2fd21c335</vt:lpwstr>
  </property>
  <property fmtid="{D5CDD505-2E9C-101B-9397-08002B2CF9AE}" pid="8" name="MSIP_Label_bd9e4d68-54d0-40a5-8c9a-85a36c87352c_ContentBits">
    <vt:lpwstr>0</vt:lpwstr>
  </property>
</Properties>
</file>